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306" r:id="rId2"/>
    <p:sldId id="1885" r:id="rId3"/>
    <p:sldId id="1887" r:id="rId4"/>
    <p:sldId id="1898" r:id="rId5"/>
    <p:sldId id="289" r:id="rId6"/>
    <p:sldId id="421" r:id="rId7"/>
    <p:sldId id="1889" r:id="rId8"/>
    <p:sldId id="1837" r:id="rId9"/>
    <p:sldId id="1895" r:id="rId10"/>
    <p:sldId id="1905" r:id="rId11"/>
    <p:sldId id="1906" r:id="rId12"/>
    <p:sldId id="1907" r:id="rId13"/>
    <p:sldId id="287" r:id="rId14"/>
    <p:sldId id="312" r:id="rId15"/>
    <p:sldId id="295" r:id="rId16"/>
    <p:sldId id="308" r:id="rId17"/>
    <p:sldId id="310" r:id="rId18"/>
    <p:sldId id="311" r:id="rId19"/>
    <p:sldId id="1914" r:id="rId20"/>
    <p:sldId id="1908" r:id="rId21"/>
    <p:sldId id="300" r:id="rId22"/>
    <p:sldId id="302" r:id="rId23"/>
    <p:sldId id="290" r:id="rId24"/>
    <p:sldId id="1916" r:id="rId25"/>
    <p:sldId id="278" r:id="rId26"/>
    <p:sldId id="1915" r:id="rId27"/>
    <p:sldId id="1909" r:id="rId28"/>
    <p:sldId id="1910" r:id="rId29"/>
    <p:sldId id="292" r:id="rId30"/>
    <p:sldId id="307" r:id="rId31"/>
    <p:sldId id="1913" r:id="rId32"/>
    <p:sldId id="294" r:id="rId33"/>
    <p:sldId id="41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9"/>
  </p:normalViewPr>
  <p:slideViewPr>
    <p:cSldViewPr snapToGrid="0" snapToObjects="1">
      <p:cViewPr varScale="1">
        <p:scale>
          <a:sx n="110" d="100"/>
          <a:sy n="110" d="100"/>
        </p:scale>
        <p:origin x="6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98185-8727-8E47-B39B-31EBBE86D75C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BD312-39CA-524C-A4CF-168BD43A6B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12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The principal climate metric is global temperature, and it is a useful metric.</a:t>
            </a:r>
          </a:p>
          <a:p>
            <a:endParaRPr lang="en-US" b="1" dirty="0"/>
          </a:p>
          <a:p>
            <a:r>
              <a:rPr lang="en-US" b="1" dirty="0"/>
              <a:t>Seems that global warming has been almost a</a:t>
            </a:r>
            <a:r>
              <a:rPr lang="en-US" b="1" baseline="0" dirty="0"/>
              <a:t> linear warming since 1970, despite UN agreements that we need to slow the warming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6A1B0-0230-47B1-A602-A3BC1D18F19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8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In</a:t>
            </a:r>
            <a:r>
              <a:rPr lang="en-US" b="1" baseline="0" dirty="0"/>
              <a:t> fact, the warming seems to be accelerating.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6A1B0-0230-47B1-A602-A3BC1D18F19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741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However, Earth is now warmer than any time in the current</a:t>
            </a:r>
            <a:r>
              <a:rPr lang="en-US" b="1" baseline="0" dirty="0"/>
              <a:t> interglacial period, </a:t>
            </a:r>
          </a:p>
          <a:p>
            <a:r>
              <a:rPr lang="en-US" b="1" baseline="0" dirty="0"/>
              <a:t>the Holocene, the period in which civilization developed.</a:t>
            </a:r>
          </a:p>
          <a:p>
            <a:endParaRPr lang="en-US" b="1" baseline="0" dirty="0"/>
          </a:p>
          <a:p>
            <a:r>
              <a:rPr lang="en-US" b="1" baseline="0" dirty="0"/>
              <a:t>And there is more warming in the pipeline.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6A1B0-0230-47B1-A602-A3BC1D18F19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16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8500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would be a problem, if we let it happen.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Cities become dysfunctional long before they are totally under water.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are all of the world’s largest cities.  More than half are on coastlines.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6A1B0-0230-47B1-A602-A3BC1D18F19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11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dee86365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dee86365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things are happening.  Dry regions are having more extreme events.  Here are fires in Greece.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791157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dee86365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dee86365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images from the fires in Greece.</a:t>
            </a:r>
            <a:endParaRPr lang="en-US" b="1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2728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Fires have always occurred, but despite massive efforts to extinguish fires in the U.S.,</a:t>
            </a:r>
            <a:r>
              <a:rPr lang="en-US" b="1" baseline="0" dirty="0"/>
              <a:t> the area burned is increasing.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6A1B0-0230-47B1-A602-A3BC1D18F19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53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926C6-B5EF-3C4C-A21D-DEB4034975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255ACE-D062-A24E-943B-BAF0772047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0F2BF-3765-5446-924C-08E8310B5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FFC04-05BC-0E49-8D41-CF6ABDD8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2DD1F-AAF3-BE4F-9B98-D2B602FC6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172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8EEDA-D98A-BE4F-A8B9-A916B02CC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C9BDAA-5ABA-314E-9151-89CCEF0CB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05A491-48C7-274D-81C1-BA414682C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4C9423-F25B-2848-BC0B-F3DF713B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26510-BED3-0346-A21F-312520287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6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191723-6036-B844-B664-A8453131CC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69B766-64C6-1C4D-AA9B-0B97E9CD5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C9FAB-C557-0243-8C00-4EBE3A5FB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A6619-F70C-7F4B-87DE-A355D554F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B7E44-539E-E048-BE3E-C3C117DBB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0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1478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D5207-8722-1F48-B175-8FCC0D94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00B34-18A6-BE42-908F-7E67FB89F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83531-16F4-124F-AF07-D62375768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AAECA-7811-8C48-A397-EAD01EFE5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D10B97-7B46-B147-8E69-B025AC36F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4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6A967-4F3F-BA4B-906C-C435F7CC7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8C171-19D2-324D-BF22-2C51633803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0FBA6-241E-7642-88AB-EF856D2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DE128-6C0F-F14E-8430-117056CCA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3F809-57BB-3344-95E1-7B3CD2D27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7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F2348-A9E4-C44D-8973-54215A26A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DB76E-0869-D149-A0DE-231C973064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3DF0-C89F-124B-93A6-8CF04A6224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B4A248-73C2-E84B-A229-BBDDA8895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5092FA-EDAF-8949-B0C2-781C52A96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4AB7F-25B3-9340-B371-F71DF4DBF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82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0310E-1C76-4945-9B8A-66B435EE9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726D39-1B48-D54C-ADBD-0C30C4709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2FD520-6660-7D44-840C-C16EEB38DF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538EE-FB0C-FE4C-89F0-BFC7EC8D2A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826C55-991A-1E46-BBC3-985A16EEE2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6BBAA-9C85-4949-8031-41DD8A7B6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F76785-CFB5-4743-9178-48FE3FAB5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9F6131-A225-8441-B6DB-894180598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98B27-84F5-7F42-9D6E-640D71C83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201480-34F4-254D-80E1-8115BC66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5FF24-9A3A-0143-9AF6-6F044BCD6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BA127-D26F-5544-91B7-2C90AA0D9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51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2A1E64-1C59-3746-8F7B-C4852FBD9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A85888-D1DA-F448-9E2E-1BEE950A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316CA-AA8F-7245-A286-4A9E8FDA2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7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CD464-B9E8-164B-8AFB-158244060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B052B-4EC7-9044-AC87-B68B3CF96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99DFF7-180B-C840-AC21-24ED856C7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37C60D-4D1F-E74C-BCDC-6E9C48E3E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09F9FB-7512-3D45-B4F0-6A487EF2A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DBD47-E2A4-EA47-A63C-EDA47E634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4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855E3-65AF-1048-BF04-64802A2BB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097019-94AE-E544-943B-527AA0C0EB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272E53-D975-FA4D-883E-9A6239DCD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A27A1-87AF-B440-92D3-01E93EA69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7A4E03-6013-9846-B5EC-EA4AB4F7C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5A641E-AB85-2C4D-86FA-CF0708BDC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1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B7F558-F639-4A4B-8A29-654CA3D0E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FCE88-1907-4348-A15D-062EF5B9F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349D0-623C-B442-9633-56AA66A23A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99864-27B7-354F-B946-544C46B828C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A893C-8CB9-934A-B3AA-21FC5BD0F0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94B8B-2567-FC4C-8C11-785752B92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B0A8F-CCBA-8C48-8A73-CFAD057FB4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50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ifc.gov/fireInfo/fireInfo_stats_totalFires.html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Excel_Worksheet.xlsx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397DCBC-34F8-EB41-9FFB-C5F5351E3AAB}"/>
              </a:ext>
            </a:extLst>
          </p:cNvPr>
          <p:cNvSpPr txBox="1"/>
          <p:nvPr/>
        </p:nvSpPr>
        <p:spPr>
          <a:xfrm>
            <a:off x="1070707" y="551289"/>
            <a:ext cx="10761728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i="1" dirty="0">
                <a:solidFill>
                  <a:srgbClr val="00B050"/>
                </a:solidFill>
              </a:rPr>
              <a:t>A Green New Deal for Europe:</a:t>
            </a:r>
          </a:p>
          <a:p>
            <a:pPr algn="ctr"/>
            <a:r>
              <a:rPr lang="en-US" sz="4400" b="1" i="1" dirty="0">
                <a:solidFill>
                  <a:srgbClr val="00B050"/>
                </a:solidFill>
              </a:rPr>
              <a:t>Decarbonization by 2050 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Prof. Jeffrey D. Sachs</a:t>
            </a:r>
          </a:p>
          <a:p>
            <a:pPr algn="ctr"/>
            <a:r>
              <a:rPr lang="en-US" sz="3200" dirty="0"/>
              <a:t>University Professor at Columbia University </a:t>
            </a:r>
          </a:p>
          <a:p>
            <a:pPr algn="ctr"/>
            <a:r>
              <a:rPr lang="en-US" sz="3200" dirty="0"/>
              <a:t>Director of the UN Sustainable Development Solutions Network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Forum on Sustainable Development</a:t>
            </a:r>
          </a:p>
          <a:p>
            <a:pPr algn="ctr"/>
            <a:r>
              <a:rPr lang="en-US" sz="3600" dirty="0"/>
              <a:t>Academy of Public Investments</a:t>
            </a:r>
          </a:p>
          <a:p>
            <a:pPr algn="ctr"/>
            <a:r>
              <a:rPr lang="en-US" sz="3600" dirty="0"/>
              <a:t>Prague, November 22, 2019</a:t>
            </a:r>
          </a:p>
        </p:txBody>
      </p:sp>
    </p:spTree>
    <p:extLst>
      <p:ext uri="{BB962C8B-B14F-4D97-AF65-F5344CB8AC3E}">
        <p14:creationId xmlns:p14="http://schemas.microsoft.com/office/powerpoint/2010/main" val="912592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43" y="1"/>
            <a:ext cx="9600517" cy="641313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2"/>
          <p:cNvSpPr txBox="1"/>
          <p:nvPr/>
        </p:nvSpPr>
        <p:spPr>
          <a:xfrm>
            <a:off x="9659967" y="244933"/>
            <a:ext cx="2437200" cy="27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400" b="1" dirty="0"/>
              <a:t>Flames rise as a wildfire burns in the town of Rafina, near Athens, </a:t>
            </a:r>
            <a:endParaRPr sz="2400" b="1" dirty="0"/>
          </a:p>
          <a:p>
            <a:r>
              <a:rPr lang="en" sz="2400" b="1" dirty="0"/>
              <a:t>23 July 2018.</a:t>
            </a:r>
            <a:endParaRPr sz="2400" b="1" dirty="0"/>
          </a:p>
        </p:txBody>
      </p:sp>
      <p:sp>
        <p:nvSpPr>
          <p:cNvPr id="202" name="Google Shape;202;p32"/>
          <p:cNvSpPr txBox="1"/>
          <p:nvPr/>
        </p:nvSpPr>
        <p:spPr>
          <a:xfrm>
            <a:off x="340367" y="6358367"/>
            <a:ext cx="7076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 dirty="0"/>
              <a:t>Photo by </a:t>
            </a:r>
            <a:r>
              <a:rPr lang="en" sz="1600" dirty="0">
                <a:highlight>
                  <a:srgbClr val="FFFFFF"/>
                </a:highlight>
              </a:rPr>
              <a:t>Angelos Tzortzinis/AFP/Getty Image</a:t>
            </a:r>
            <a:endParaRPr sz="1600" dirty="0"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263398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098" y="279634"/>
            <a:ext cx="5777900" cy="384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8901" y="279634"/>
            <a:ext cx="5777860" cy="384806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4"/>
          <p:cNvSpPr txBox="1"/>
          <p:nvPr/>
        </p:nvSpPr>
        <p:spPr>
          <a:xfrm>
            <a:off x="352700" y="4127700"/>
            <a:ext cx="5778000" cy="19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 dirty="0"/>
              <a:t>Photo by Valerie Gache/AFP/Getty</a:t>
            </a:r>
            <a:endParaRPr sz="1600" dirty="0"/>
          </a:p>
          <a:p>
            <a:endParaRPr sz="1600" dirty="0"/>
          </a:p>
          <a:p>
            <a:r>
              <a:rPr lang="en" sz="2400" dirty="0"/>
              <a:t>Cars blocked at closed National Road as wildfire rages in Kineta, west of Athens.</a:t>
            </a:r>
            <a:endParaRPr sz="2400" dirty="0"/>
          </a:p>
        </p:txBody>
      </p:sp>
      <p:sp>
        <p:nvSpPr>
          <p:cNvPr id="217" name="Google Shape;217;p34"/>
          <p:cNvSpPr txBox="1"/>
          <p:nvPr/>
        </p:nvSpPr>
        <p:spPr>
          <a:xfrm>
            <a:off x="6299567" y="4127700"/>
            <a:ext cx="5687200" cy="19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/>
              <a:t>Photo by Angelos Tzortzinis/AFP/Getty</a:t>
            </a:r>
            <a:endParaRPr sz="1600"/>
          </a:p>
          <a:p>
            <a:endParaRPr sz="1600"/>
          </a:p>
          <a:p>
            <a:r>
              <a:rPr lang="en" sz="2400"/>
              <a:t>Charred cars lined a roadway in the village of Mati, east of Athens, July 24.</a:t>
            </a: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526111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073" y="0"/>
            <a:ext cx="9833876" cy="58166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786" y="6019800"/>
            <a:ext cx="11867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Data source: National Interagency Fire Center 1960-2016: </a:t>
            </a:r>
            <a:r>
              <a:rPr lang="en-US" altLang="en-US" dirty="0">
                <a:latin typeface="Arial" panose="020B0604020202020204" pitchFamily="34" charset="0"/>
                <a:hlinkClick r:id="rId4"/>
              </a:rPr>
              <a:t>https://www.nifc.gov/fireInfo/fireInfo_stats_totalFires.html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-184666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2069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D6A37E-F0A4-C145-9B0C-1DAF97511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13" y="376712"/>
            <a:ext cx="6828312" cy="60945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F83EE0-DB90-F744-A3CD-542502F7480F}"/>
              </a:ext>
            </a:extLst>
          </p:cNvPr>
          <p:cNvSpPr txBox="1"/>
          <p:nvPr/>
        </p:nvSpPr>
        <p:spPr>
          <a:xfrm>
            <a:off x="7469580" y="546265"/>
            <a:ext cx="422025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GOAL: </a:t>
            </a:r>
          </a:p>
          <a:p>
            <a:endParaRPr lang="en-US" sz="4000" dirty="0"/>
          </a:p>
          <a:p>
            <a:r>
              <a:rPr lang="en-US" sz="4000" dirty="0"/>
              <a:t>DECARBONIZATION</a:t>
            </a:r>
            <a:br>
              <a:rPr lang="en-US" sz="4000" dirty="0"/>
            </a:br>
            <a:r>
              <a:rPr lang="en-US" sz="4000" dirty="0"/>
              <a:t>BY 2050</a:t>
            </a:r>
          </a:p>
        </p:txBody>
      </p:sp>
    </p:spTree>
    <p:extLst>
      <p:ext uri="{BB962C8B-B14F-4D97-AF65-F5344CB8AC3E}">
        <p14:creationId xmlns:p14="http://schemas.microsoft.com/office/powerpoint/2010/main" val="3009517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51F02E-178E-7C41-86AF-51DFC8783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681" y="0"/>
            <a:ext cx="62106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9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3065C8-0888-F049-910E-519501C61C6E}"/>
              </a:ext>
            </a:extLst>
          </p:cNvPr>
          <p:cNvSpPr txBox="1"/>
          <p:nvPr/>
        </p:nvSpPr>
        <p:spPr>
          <a:xfrm>
            <a:off x="633732" y="397904"/>
            <a:ext cx="1141972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So What’s Wrong?</a:t>
            </a:r>
          </a:p>
          <a:p>
            <a:endParaRPr lang="en-US" sz="3600" dirty="0"/>
          </a:p>
          <a:p>
            <a:r>
              <a:rPr lang="en-US" sz="3600" dirty="0"/>
              <a:t>US, Canada, Russia, China, India, GCC, Australia, Indonesia</a:t>
            </a:r>
          </a:p>
          <a:p>
            <a:r>
              <a:rPr lang="en-US" sz="3600" dirty="0"/>
              <a:t>Account for Roughly Three-Quarters of Fossil Fuel Production </a:t>
            </a:r>
          </a:p>
          <a:p>
            <a:endParaRPr lang="en-US" sz="3600" dirty="0"/>
          </a:p>
          <a:p>
            <a:r>
              <a:rPr lang="en-US" sz="3600" dirty="0"/>
              <a:t>They fight for market share and profits</a:t>
            </a:r>
          </a:p>
          <a:p>
            <a:endParaRPr lang="en-US" sz="3600" dirty="0"/>
          </a:p>
          <a:p>
            <a:r>
              <a:rPr lang="en-US" sz="3600" dirty="0"/>
              <a:t>The governments empower their companies or their companies run the governments or the oil companies and governments are the same thing!</a:t>
            </a:r>
          </a:p>
        </p:txBody>
      </p:sp>
    </p:spTree>
    <p:extLst>
      <p:ext uri="{BB962C8B-B14F-4D97-AF65-F5344CB8AC3E}">
        <p14:creationId xmlns:p14="http://schemas.microsoft.com/office/powerpoint/2010/main" val="35670840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5DEDB7-B764-5249-A1E3-BFA941A18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42" y="629392"/>
            <a:ext cx="11603505" cy="567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38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BC241E-C062-4B4D-A74A-8E5C72B24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92" y="665018"/>
            <a:ext cx="1089805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2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F9ECE2-23D1-2D43-A06A-B6101AB32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263650"/>
            <a:ext cx="12077700" cy="43307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4427B8-DBD5-7D45-9FF8-849591B35192}"/>
              </a:ext>
            </a:extLst>
          </p:cNvPr>
          <p:cNvSpPr txBox="1"/>
          <p:nvPr/>
        </p:nvSpPr>
        <p:spPr>
          <a:xfrm>
            <a:off x="1911927" y="486888"/>
            <a:ext cx="90022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Oil &amp; Gas Campaign Contributions by Cycle and Party</a:t>
            </a:r>
          </a:p>
        </p:txBody>
      </p:sp>
    </p:spTree>
    <p:extLst>
      <p:ext uri="{BB962C8B-B14F-4D97-AF65-F5344CB8AC3E}">
        <p14:creationId xmlns:p14="http://schemas.microsoft.com/office/powerpoint/2010/main" val="471021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612C95-0FA8-694A-A5A7-DE4B8982E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25400"/>
            <a:ext cx="94869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42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11" y="152399"/>
            <a:ext cx="11424377" cy="655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505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AA0BD0-7BDD-F844-920F-A73ACA2A0F67}"/>
              </a:ext>
            </a:extLst>
          </p:cNvPr>
          <p:cNvSpPr txBox="1"/>
          <p:nvPr/>
        </p:nvSpPr>
        <p:spPr>
          <a:xfrm>
            <a:off x="463139" y="237505"/>
            <a:ext cx="1159031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The Way Forward</a:t>
            </a:r>
          </a:p>
          <a:p>
            <a:endParaRPr lang="en-US" sz="4400" dirty="0"/>
          </a:p>
          <a:p>
            <a:r>
              <a:rPr lang="en-US" sz="4000" b="1" dirty="0"/>
              <a:t>All countries </a:t>
            </a:r>
            <a:r>
              <a:rPr lang="en-US" sz="4000" dirty="0"/>
              <a:t>should set bold 2050 Decarbonization Plans</a:t>
            </a:r>
          </a:p>
          <a:p>
            <a:endParaRPr lang="en-US" sz="4000" dirty="0"/>
          </a:p>
          <a:p>
            <a:r>
              <a:rPr lang="en-US" sz="4000" dirty="0"/>
              <a:t>The European Union should engage China, India, Africa and Latin America in </a:t>
            </a:r>
            <a:r>
              <a:rPr lang="en-US" sz="4000" b="1" dirty="0"/>
              <a:t>Decarbonization Partnerships</a:t>
            </a:r>
          </a:p>
          <a:p>
            <a:endParaRPr lang="en-US" sz="4000" dirty="0"/>
          </a:p>
          <a:p>
            <a:r>
              <a:rPr lang="en-US" sz="4000" dirty="0"/>
              <a:t>The Financial Industry must understand that new Oil,  Gas, and Coal Investments will be </a:t>
            </a:r>
            <a:r>
              <a:rPr lang="en-US" sz="4000" b="1" dirty="0"/>
              <a:t>Stranded Assets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038718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3E89BA-47F5-6144-A7F4-BC6676EC18D0}"/>
              </a:ext>
            </a:extLst>
          </p:cNvPr>
          <p:cNvSpPr txBox="1"/>
          <p:nvPr/>
        </p:nvSpPr>
        <p:spPr>
          <a:xfrm>
            <a:off x="1334133" y="2235766"/>
            <a:ext cx="10136365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/>
              <a:t>Roadmap to Decarbonization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Every Signatory Should Prepare a 2050 Roadmap</a:t>
            </a:r>
          </a:p>
          <a:p>
            <a:pPr algn="ctr"/>
            <a:r>
              <a:rPr lang="en-US" sz="3600" dirty="0"/>
              <a:t>(Article 4.19 of the Paris Climate Agreement) by 2020</a:t>
            </a:r>
          </a:p>
        </p:txBody>
      </p:sp>
    </p:spTree>
    <p:extLst>
      <p:ext uri="{BB962C8B-B14F-4D97-AF65-F5344CB8AC3E}">
        <p14:creationId xmlns:p14="http://schemas.microsoft.com/office/powerpoint/2010/main" val="1966183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FC9F5C-DF6F-C141-A7D8-BE8A66BABC51}"/>
              </a:ext>
            </a:extLst>
          </p:cNvPr>
          <p:cNvSpPr txBox="1"/>
          <p:nvPr/>
        </p:nvSpPr>
        <p:spPr>
          <a:xfrm>
            <a:off x="595704" y="674400"/>
            <a:ext cx="1122397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/>
              <a:t>2050 Roadmap Should Include</a:t>
            </a:r>
            <a:endParaRPr lang="en-US" sz="4400" dirty="0"/>
          </a:p>
          <a:p>
            <a:endParaRPr lang="en-US" sz="44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Power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Transport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Buildings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Industry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Land Use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400" dirty="0"/>
              <a:t>Adaptation, Resilience, Disaster Preparedness</a:t>
            </a:r>
          </a:p>
        </p:txBody>
      </p:sp>
    </p:spTree>
    <p:extLst>
      <p:ext uri="{BB962C8B-B14F-4D97-AF65-F5344CB8AC3E}">
        <p14:creationId xmlns:p14="http://schemas.microsoft.com/office/powerpoint/2010/main" val="2706719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261196-AE77-7E49-8141-F5697798AFD6}"/>
              </a:ext>
            </a:extLst>
          </p:cNvPr>
          <p:cNvSpPr txBox="1"/>
          <p:nvPr/>
        </p:nvSpPr>
        <p:spPr>
          <a:xfrm>
            <a:off x="1045029" y="820517"/>
            <a:ext cx="10483383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/>
              <a:t>Five Pillars of Decarbonization</a:t>
            </a:r>
            <a:endParaRPr lang="en-US" sz="3600" dirty="0"/>
          </a:p>
          <a:p>
            <a:endParaRPr lang="en-US" sz="3200" dirty="0"/>
          </a:p>
          <a:p>
            <a:r>
              <a:rPr lang="en-US" sz="2800" dirty="0"/>
              <a:t>1. </a:t>
            </a:r>
            <a:r>
              <a:rPr lang="en-US" sz="2800" b="1" dirty="0"/>
              <a:t>Zero-Carbon Electricity </a:t>
            </a:r>
          </a:p>
          <a:p>
            <a:r>
              <a:rPr lang="en-US" sz="2800" dirty="0"/>
              <a:t>(Wind, Solar, Hydro, Nuclear, CCS, Ocean, Geothermal, other)</a:t>
            </a:r>
          </a:p>
          <a:p>
            <a:r>
              <a:rPr lang="en-US" sz="2800" dirty="0"/>
              <a:t>2. </a:t>
            </a:r>
            <a:r>
              <a:rPr lang="en-US" sz="2800" b="1" dirty="0"/>
              <a:t>Sustainable Land-Use and Agriculture </a:t>
            </a:r>
          </a:p>
          <a:p>
            <a:r>
              <a:rPr lang="en-US" sz="2800" dirty="0"/>
              <a:t>(End deforestation, restore degraded lands, plant-based proteins diets)</a:t>
            </a:r>
          </a:p>
          <a:p>
            <a:r>
              <a:rPr lang="en-US" sz="2800" dirty="0"/>
              <a:t>3. </a:t>
            </a:r>
            <a:r>
              <a:rPr lang="en-US" sz="2800" b="1" dirty="0"/>
              <a:t>Electrification of Transport, Buildings, Industry</a:t>
            </a:r>
            <a:endParaRPr lang="en-US" sz="2800" dirty="0"/>
          </a:p>
          <a:p>
            <a:r>
              <a:rPr lang="en-US" sz="2800" dirty="0"/>
              <a:t>(Battery EVs, heat pumps, induction heating, other)</a:t>
            </a:r>
          </a:p>
          <a:p>
            <a:r>
              <a:rPr lang="en-US" sz="2800" dirty="0"/>
              <a:t>4.  </a:t>
            </a:r>
            <a:r>
              <a:rPr lang="en-US" sz="2800" b="1" dirty="0"/>
              <a:t>Synthetic Fuels made with Zero-Carbon Electricity</a:t>
            </a:r>
          </a:p>
          <a:p>
            <a:r>
              <a:rPr lang="en-US" sz="2800" dirty="0"/>
              <a:t>(Hydrogen, Synthetic Liquids and Green Methane)</a:t>
            </a:r>
          </a:p>
          <a:p>
            <a:pPr marL="514350" indent="-514350">
              <a:buAutoNum type="arabicPeriod" startAt="5"/>
            </a:pPr>
            <a:r>
              <a:rPr lang="en-US" sz="2800" b="1" dirty="0"/>
              <a:t>Energy Efficiency </a:t>
            </a:r>
          </a:p>
          <a:p>
            <a:r>
              <a:rPr lang="en-US" sz="2800" dirty="0"/>
              <a:t>(Design, Materials, Behaviors)</a:t>
            </a:r>
          </a:p>
        </p:txBody>
      </p:sp>
    </p:spTree>
    <p:extLst>
      <p:ext uri="{BB962C8B-B14F-4D97-AF65-F5344CB8AC3E}">
        <p14:creationId xmlns:p14="http://schemas.microsoft.com/office/powerpoint/2010/main" val="16116090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6EF51A-C868-B344-934B-EFEDF616B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946150"/>
            <a:ext cx="105029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4197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FC4A58-623A-594F-9504-8DA1A1C002B3}"/>
              </a:ext>
            </a:extLst>
          </p:cNvPr>
          <p:cNvSpPr txBox="1"/>
          <p:nvPr/>
        </p:nvSpPr>
        <p:spPr>
          <a:xfrm>
            <a:off x="747985" y="616801"/>
            <a:ext cx="4376391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The Relatively Easy Sectors:</a:t>
            </a:r>
          </a:p>
          <a:p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Zero-Carbon Power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Light-Duty Vehicles: Electric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Zero-Emission New Buildings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390072-8502-CE4C-9229-31C80686250C}"/>
              </a:ext>
            </a:extLst>
          </p:cNvPr>
          <p:cNvSpPr txBox="1"/>
          <p:nvPr/>
        </p:nvSpPr>
        <p:spPr>
          <a:xfrm>
            <a:off x="5686404" y="616801"/>
            <a:ext cx="5958362" cy="6057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The Relatively Hard Sectors:</a:t>
            </a:r>
          </a:p>
          <a:p>
            <a:endParaRPr lang="en-US" sz="2800" b="1" dirty="0"/>
          </a:p>
          <a:p>
            <a:pPr>
              <a:lnSpc>
                <a:spcPct val="150000"/>
              </a:lnSpc>
            </a:pPr>
            <a:r>
              <a:rPr lang="en-US" sz="2800" dirty="0"/>
              <a:t>Zero-Emission Old Buildings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Heavy-Duty Vehicles: H</a:t>
            </a:r>
            <a:r>
              <a:rPr lang="en-US" sz="2800" baseline="-25000" dirty="0"/>
              <a:t>2</a:t>
            </a:r>
            <a:r>
              <a:rPr lang="en-US" sz="2800" dirty="0"/>
              <a:t>, Synthetics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Shipping: H</a:t>
            </a:r>
            <a:r>
              <a:rPr lang="en-US" sz="2800" baseline="-25000" dirty="0"/>
              <a:t>2</a:t>
            </a:r>
            <a:r>
              <a:rPr lang="en-US" sz="2800" dirty="0"/>
              <a:t>, Synthetics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Aviation: Electricity, Synthetics, Biofuels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Steel: H</a:t>
            </a:r>
            <a:r>
              <a:rPr lang="en-US" sz="2800" baseline="-25000" dirty="0"/>
              <a:t>2</a:t>
            </a:r>
            <a:r>
              <a:rPr lang="en-US" sz="2800" dirty="0"/>
              <a:t>, Electrification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Petrochemicals: CCS, reuse, others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Cement: Materials substitution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Agriculture: Diet, Land Use</a:t>
            </a:r>
          </a:p>
        </p:txBody>
      </p:sp>
    </p:spTree>
    <p:extLst>
      <p:ext uri="{BB962C8B-B14F-4D97-AF65-F5344CB8AC3E}">
        <p14:creationId xmlns:p14="http://schemas.microsoft.com/office/powerpoint/2010/main" val="17359691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5D898F3-27A2-5043-B797-423C5D2DA30E}"/>
              </a:ext>
            </a:extLst>
          </p:cNvPr>
          <p:cNvSpPr/>
          <p:nvPr/>
        </p:nvSpPr>
        <p:spPr>
          <a:xfrm>
            <a:off x="395469" y="1166759"/>
            <a:ext cx="114010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Timelines for phasing out fossil-fuel-related capital stocks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Allocations of responsibilities across Brussels, member states, and local governments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Carbon pricing, including carbon taxes, feed-in tariffs, and renewable energy auctions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Fiscal incentives for utilities and other sectors (such as EIB guarantees on loans to utilities to expand zero-carbon capacity)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Horizon Europe R&amp;D outlays for the hard technologies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Public investments in interstate transmission, charging stations, catenary lines, government fleets and buildings, and other public infrastructure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Financing for a fair transition (job retraining, income supplements, regional development)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Public financing for building retrofits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4008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Leadership of the Paris Agreement 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A4C90F-EA80-2547-ABA4-8F40C1B08CC0}"/>
              </a:ext>
            </a:extLst>
          </p:cNvPr>
          <p:cNvSpPr txBox="1"/>
          <p:nvPr/>
        </p:nvSpPr>
        <p:spPr>
          <a:xfrm>
            <a:off x="2342966" y="428262"/>
            <a:ext cx="7942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ELEMENTS OF A EUROPEAN GREEN NEW DEAL PLAN</a:t>
            </a:r>
          </a:p>
        </p:txBody>
      </p:sp>
    </p:spTree>
    <p:extLst>
      <p:ext uri="{BB962C8B-B14F-4D97-AF65-F5344CB8AC3E}">
        <p14:creationId xmlns:p14="http://schemas.microsoft.com/office/powerpoint/2010/main" val="2661559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1B9A94-CA43-884D-8347-F2890C53E9ED}"/>
              </a:ext>
            </a:extLst>
          </p:cNvPr>
          <p:cNvSpPr txBox="1"/>
          <p:nvPr/>
        </p:nvSpPr>
        <p:spPr>
          <a:xfrm>
            <a:off x="4049486" y="2814452"/>
            <a:ext cx="38193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The Asian Drama </a:t>
            </a:r>
          </a:p>
        </p:txBody>
      </p:sp>
    </p:spTree>
    <p:extLst>
      <p:ext uri="{BB962C8B-B14F-4D97-AF65-F5344CB8AC3E}">
        <p14:creationId xmlns:p14="http://schemas.microsoft.com/office/powerpoint/2010/main" val="3423915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D43CA5-90FF-9A48-8A2E-8B6ADF77C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3516"/>
            <a:ext cx="12192000" cy="388090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EB7DA12-85A4-1E49-BAD4-74355770FA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613606"/>
              </p:ext>
            </p:extLst>
          </p:nvPr>
        </p:nvGraphicFramePr>
        <p:xfrm>
          <a:off x="895432" y="4134417"/>
          <a:ext cx="6217052" cy="245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4" imgW="3632200" imgH="1435100" progId="Excel.Sheet.12">
                  <p:embed/>
                </p:oleObj>
              </mc:Choice>
              <mc:Fallback>
                <p:oleObj name="Worksheet" r:id="rId4" imgW="3632200" imgH="14351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5432" y="4134417"/>
                        <a:ext cx="6217052" cy="245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905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52002A-08DC-DE41-BD9C-4937C6D5491D}"/>
              </a:ext>
            </a:extLst>
          </p:cNvPr>
          <p:cNvSpPr txBox="1"/>
          <p:nvPr/>
        </p:nvSpPr>
        <p:spPr>
          <a:xfrm>
            <a:off x="619191" y="636320"/>
            <a:ext cx="11193834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/>
              <a:t>Asian Decarbonization</a:t>
            </a:r>
          </a:p>
          <a:p>
            <a:endParaRPr lang="en-US" sz="4400" dirty="0"/>
          </a:p>
          <a:p>
            <a:r>
              <a:rPr lang="en-US" sz="4400" dirty="0"/>
              <a:t>Asia is profoundly vulnerable to heat waves,</a:t>
            </a:r>
          </a:p>
          <a:p>
            <a:r>
              <a:rPr lang="en-US" sz="4400" dirty="0"/>
              <a:t>droughts, floods, and extreme storms.  </a:t>
            </a:r>
          </a:p>
          <a:p>
            <a:endParaRPr lang="en-US" sz="4400" dirty="0"/>
          </a:p>
          <a:p>
            <a:r>
              <a:rPr lang="en-US" sz="4400" dirty="0"/>
              <a:t>Asian decarbonization will also bring about vast </a:t>
            </a:r>
          </a:p>
          <a:p>
            <a:r>
              <a:rPr lang="en-US" sz="4400" dirty="0"/>
              <a:t>co-benefits of public health, especially </a:t>
            </a:r>
          </a:p>
          <a:p>
            <a:r>
              <a:rPr lang="en-US" sz="4400" dirty="0"/>
              <a:t>through reduced air pollution.</a:t>
            </a:r>
          </a:p>
        </p:txBody>
      </p:sp>
    </p:spTree>
    <p:extLst>
      <p:ext uri="{BB962C8B-B14F-4D97-AF65-F5344CB8AC3E}">
        <p14:creationId xmlns:p14="http://schemas.microsoft.com/office/powerpoint/2010/main" val="25383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776" y="107949"/>
            <a:ext cx="9913089" cy="568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799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46892AA-DEDB-8641-BE19-64FDB8D7C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86"/>
            <a:ext cx="12192000" cy="632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602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284" y="182879"/>
            <a:ext cx="9258300" cy="6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06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00AC1F-F6BF-AB43-B6C5-9854829EA1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9740"/>
          <a:stretch/>
        </p:blipFill>
        <p:spPr>
          <a:xfrm>
            <a:off x="914400" y="506330"/>
            <a:ext cx="6127668" cy="596409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CAB3E1-C9CE-B941-9C8A-D46F9C5A52E3}"/>
              </a:ext>
            </a:extLst>
          </p:cNvPr>
          <p:cNvSpPr txBox="1"/>
          <p:nvPr/>
        </p:nvSpPr>
        <p:spPr>
          <a:xfrm>
            <a:off x="7813964" y="1733797"/>
            <a:ext cx="316086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Global Energy</a:t>
            </a:r>
          </a:p>
          <a:p>
            <a:r>
              <a:rPr lang="en-US" sz="3600" dirty="0"/>
              <a:t>Interconnection</a:t>
            </a:r>
          </a:p>
          <a:p>
            <a:endParaRPr lang="en-US" sz="3600" dirty="0"/>
          </a:p>
          <a:p>
            <a:r>
              <a:rPr lang="en-US" sz="3600" dirty="0"/>
              <a:t>(GEIDCO)</a:t>
            </a:r>
          </a:p>
        </p:txBody>
      </p:sp>
    </p:spTree>
    <p:extLst>
      <p:ext uri="{BB962C8B-B14F-4D97-AF65-F5344CB8AC3E}">
        <p14:creationId xmlns:p14="http://schemas.microsoft.com/office/powerpoint/2010/main" val="3425808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284" y="182879"/>
            <a:ext cx="9258300" cy="6299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B02165-A5E2-E84A-8307-A45FBAD7C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889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16" y="24029"/>
            <a:ext cx="10460363" cy="60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32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6B72E1-4E47-194B-8790-D419AE5D09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92" t="-1385" r="192" b="53593"/>
          <a:stretch/>
        </p:blipFill>
        <p:spPr>
          <a:xfrm>
            <a:off x="593766" y="475013"/>
            <a:ext cx="11128711" cy="588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44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87A6F1-A0D7-764D-A9F8-63689F8B6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463" y="785263"/>
            <a:ext cx="8486078" cy="56715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43DBFB-327E-2B4B-8487-0FAE86471A15}"/>
              </a:ext>
            </a:extLst>
          </p:cNvPr>
          <p:cNvSpPr txBox="1"/>
          <p:nvPr/>
        </p:nvSpPr>
        <p:spPr>
          <a:xfrm>
            <a:off x="3646448" y="200488"/>
            <a:ext cx="4289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CHINA’S CO2 EMISSIONS</a:t>
            </a:r>
          </a:p>
        </p:txBody>
      </p:sp>
    </p:spTree>
    <p:extLst>
      <p:ext uri="{BB962C8B-B14F-4D97-AF65-F5344CB8AC3E}">
        <p14:creationId xmlns:p14="http://schemas.microsoft.com/office/powerpoint/2010/main" val="282694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69" y="89935"/>
            <a:ext cx="8978619" cy="608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43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3" y="152401"/>
            <a:ext cx="11970487" cy="370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14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575" y="0"/>
            <a:ext cx="10017654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381001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More than half of the world’s largest cities are on the coastline.</a:t>
            </a:r>
          </a:p>
        </p:txBody>
      </p:sp>
    </p:spTree>
    <p:extLst>
      <p:ext uri="{BB962C8B-B14F-4D97-AF65-F5344CB8AC3E}">
        <p14:creationId xmlns:p14="http://schemas.microsoft.com/office/powerpoint/2010/main" val="2283552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809</Words>
  <Application>Microsoft Macintosh PowerPoint</Application>
  <PresentationFormat>Widescreen</PresentationFormat>
  <Paragraphs>123</Paragraphs>
  <Slides>33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Calibri Light</vt:lpstr>
      <vt:lpstr>Symbol</vt:lpstr>
      <vt:lpstr>Office Theme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30</cp:revision>
  <dcterms:created xsi:type="dcterms:W3CDTF">2019-05-26T09:45:13Z</dcterms:created>
  <dcterms:modified xsi:type="dcterms:W3CDTF">2019-11-22T06:31:25Z</dcterms:modified>
</cp:coreProperties>
</file>