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</p:sldMasterIdLst>
  <p:notesMasterIdLst>
    <p:notesMasterId r:id="rId14"/>
  </p:notesMasterIdLst>
  <p:handoutMasterIdLst>
    <p:handoutMasterId r:id="rId15"/>
  </p:handoutMasterIdLst>
  <p:sldIdLst>
    <p:sldId id="257" r:id="rId6"/>
    <p:sldId id="408" r:id="rId7"/>
    <p:sldId id="409" r:id="rId8"/>
    <p:sldId id="416" r:id="rId9"/>
    <p:sldId id="417" r:id="rId10"/>
    <p:sldId id="418" r:id="rId11"/>
    <p:sldId id="410" r:id="rId12"/>
    <p:sldId id="262" r:id="rId13"/>
  </p:sldIdLst>
  <p:sldSz cx="9144000" cy="6858000" type="screen4x3"/>
  <p:notesSz cx="6807200" cy="99393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CF"/>
    <a:srgbClr val="C60C30"/>
    <a:srgbClr val="9A9B9C"/>
    <a:srgbClr val="B3D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6" autoAdjust="0"/>
    <p:restoredTop sz="96349" autoAdjust="0"/>
  </p:normalViewPr>
  <p:slideViewPr>
    <p:cSldViewPr>
      <p:cViewPr varScale="1">
        <p:scale>
          <a:sx n="106" d="100"/>
          <a:sy n="106" d="100"/>
        </p:scale>
        <p:origin x="90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3282" y="10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B40A3-3435-48FA-A425-971DA3CD8874}" type="datetimeFigureOut">
              <a:rPr lang="cs-CZ" smtClean="0"/>
              <a:t>22. 9. 2016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6EFFB-E210-479F-9C1C-81E50A06EA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8522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E1271-90F0-4DEB-A7C9-5D16684DD7C6}" type="datetimeFigureOut">
              <a:rPr lang="cs-CZ" smtClean="0"/>
              <a:t>22. 9. 2016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7B220-922E-4AB1-9794-0587E71090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3069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F7B220-922E-4AB1-9794-0587E7109090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2445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logo c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548680"/>
            <a:ext cx="6179928" cy="1616596"/>
          </a:xfrm>
          <a:prstGeom prst="rect">
            <a:avLst/>
          </a:prstGeom>
        </p:spPr>
      </p:pic>
      <p:pic>
        <p:nvPicPr>
          <p:cNvPr id="4" name="Obrázek 3" descr="liš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684276"/>
            <a:ext cx="8820472" cy="1291297"/>
          </a:xfrm>
          <a:prstGeom prst="rect">
            <a:avLst/>
          </a:prstGeom>
        </p:spPr>
      </p:pic>
      <p:sp>
        <p:nvSpPr>
          <p:cNvPr id="6" name="Zástupný symbol pro text 5"/>
          <p:cNvSpPr>
            <a:spLocks noGrp="1"/>
          </p:cNvSpPr>
          <p:nvPr>
            <p:ph type="body" sz="quarter" idx="10" hasCustomPrompt="1"/>
          </p:nvPr>
        </p:nvSpPr>
        <p:spPr>
          <a:xfrm>
            <a:off x="1619250" y="2924175"/>
            <a:ext cx="7129463" cy="865188"/>
          </a:xfrm>
          <a:prstGeom prst="rect">
            <a:avLst/>
          </a:prstGeom>
        </p:spPr>
        <p:txBody>
          <a:bodyPr/>
          <a:lstStyle>
            <a:lvl1pPr>
              <a:buNone/>
              <a:defRPr sz="54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1" hasCustomPrompt="1"/>
          </p:nvPr>
        </p:nvSpPr>
        <p:spPr>
          <a:xfrm>
            <a:off x="1619250" y="4508500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2800" b="1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Titul, jméno, příjmení</a:t>
            </a:r>
            <a:endParaRPr lang="cs-CZ" dirty="0"/>
          </a:p>
        </p:txBody>
      </p:sp>
      <p:sp>
        <p:nvSpPr>
          <p:cNvPr id="9" name="Zástupný symbol pro text 7"/>
          <p:cNvSpPr>
            <a:spLocks noGrp="1"/>
          </p:cNvSpPr>
          <p:nvPr>
            <p:ph type="body" sz="quarter" idx="12" hasCustomPrompt="1"/>
          </p:nvPr>
        </p:nvSpPr>
        <p:spPr>
          <a:xfrm>
            <a:off x="1619672" y="4941168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1800" b="0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Funkce</a:t>
            </a:r>
            <a:endParaRPr lang="cs-CZ" dirty="0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3" hasCustomPrompt="1"/>
          </p:nvPr>
        </p:nvSpPr>
        <p:spPr>
          <a:xfrm>
            <a:off x="1619250" y="5876925"/>
            <a:ext cx="7129463" cy="720725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baseline="0"/>
            </a:lvl1pPr>
          </a:lstStyle>
          <a:p>
            <a:pPr lvl="0"/>
            <a:r>
              <a:rPr lang="cs-CZ" dirty="0" smtClean="0"/>
              <a:t>Místo, datum konání, případně další informace</a:t>
            </a:r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2060575"/>
            <a:ext cx="8208144" cy="4321175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buFontTx/>
              <a:buBlip>
                <a:blip r:embed="rId2"/>
              </a:buBlip>
              <a:defRPr baseline="0"/>
            </a:lvl1pPr>
          </a:lstStyle>
          <a:p>
            <a:pPr lvl="0"/>
            <a:r>
              <a:rPr lang="cs-CZ" dirty="0" smtClean="0"/>
              <a:t> odrážky</a:t>
            </a:r>
          </a:p>
          <a:p>
            <a:pPr lvl="0"/>
            <a:endParaRPr lang="cs-CZ" dirty="0" smtClean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981075"/>
            <a:ext cx="8208144" cy="863600"/>
          </a:xfrm>
          <a:prstGeom prst="rect">
            <a:avLst/>
          </a:prstGeom>
        </p:spPr>
        <p:txBody>
          <a:bodyPr/>
          <a:lstStyle>
            <a:lvl1pPr algn="ctr">
              <a:buNone/>
              <a:defRPr sz="48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12" name="Zástupný symbol pro text 6"/>
          <p:cNvSpPr>
            <a:spLocks noGrp="1"/>
          </p:cNvSpPr>
          <p:nvPr>
            <p:ph type="body" sz="quarter" idx="11" hasCustomPrompt="1"/>
          </p:nvPr>
        </p:nvSpPr>
        <p:spPr>
          <a:xfrm>
            <a:off x="2339975" y="260350"/>
            <a:ext cx="5400675" cy="288925"/>
          </a:xfrm>
          <a:prstGeom prst="rect">
            <a:avLst/>
          </a:prstGeom>
        </p:spPr>
        <p:txBody>
          <a:bodyPr/>
          <a:lstStyle>
            <a:lvl1pPr>
              <a:buNone/>
              <a:defRPr sz="18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smtClean="0"/>
              <a:t>Název prezentace</a:t>
            </a:r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2060575"/>
            <a:ext cx="8208144" cy="4321175"/>
          </a:xfrm>
          <a:prstGeom prst="rect">
            <a:avLst/>
          </a:prstGeom>
        </p:spPr>
        <p:txBody>
          <a:bodyPr/>
          <a:lstStyle>
            <a:lvl1pPr marL="180000" indent="0">
              <a:buClr>
                <a:schemeClr val="tx2"/>
              </a:buClr>
              <a:buFontTx/>
              <a:buNone/>
              <a:defRPr sz="3000" b="1" i="0" baseline="0"/>
            </a:lvl1pPr>
          </a:lstStyle>
          <a:p>
            <a:pPr lvl="0"/>
            <a:r>
              <a:rPr lang="cs-CZ" dirty="0" smtClean="0"/>
              <a:t>Textové pole</a:t>
            </a:r>
          </a:p>
        </p:txBody>
      </p:sp>
      <p:sp>
        <p:nvSpPr>
          <p:cNvPr id="5" name="Zástupný symbol pro text 9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981075"/>
            <a:ext cx="8208144" cy="863600"/>
          </a:xfrm>
          <a:prstGeom prst="rect">
            <a:avLst/>
          </a:prstGeom>
        </p:spPr>
        <p:txBody>
          <a:bodyPr/>
          <a:lstStyle>
            <a:lvl1pPr algn="ctr">
              <a:buNone/>
              <a:defRPr sz="48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1" hasCustomPrompt="1"/>
          </p:nvPr>
        </p:nvSpPr>
        <p:spPr>
          <a:xfrm>
            <a:off x="2339975" y="260350"/>
            <a:ext cx="5400675" cy="288925"/>
          </a:xfrm>
          <a:prstGeom prst="rect">
            <a:avLst/>
          </a:prstGeom>
        </p:spPr>
        <p:txBody>
          <a:bodyPr/>
          <a:lstStyle>
            <a:lvl1pPr>
              <a:buNone/>
              <a:defRPr sz="18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smtClean="0"/>
              <a:t>Název prezentace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10"/>
          <p:cNvSpPr>
            <a:spLocks noGrp="1"/>
          </p:cNvSpPr>
          <p:nvPr>
            <p:ph type="body" sz="quarter" idx="10" hasCustomPrompt="1"/>
          </p:nvPr>
        </p:nvSpPr>
        <p:spPr>
          <a:xfrm>
            <a:off x="467544" y="3429000"/>
            <a:ext cx="8208144" cy="2952750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buFontTx/>
              <a:buBlip>
                <a:blip r:embed="rId2"/>
              </a:buBlip>
              <a:defRPr baseline="0"/>
            </a:lvl1pPr>
          </a:lstStyle>
          <a:p>
            <a:pPr lvl="0"/>
            <a:r>
              <a:rPr lang="cs-CZ" dirty="0" smtClean="0"/>
              <a:t> odrážky</a:t>
            </a:r>
          </a:p>
          <a:p>
            <a:pPr lvl="0"/>
            <a:endParaRPr lang="cs-CZ" dirty="0" smtClean="0"/>
          </a:p>
        </p:txBody>
      </p:sp>
      <p:sp>
        <p:nvSpPr>
          <p:cNvPr id="4" name="Zástupný symbol pro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2060575"/>
            <a:ext cx="8208144" cy="1368425"/>
          </a:xfrm>
          <a:prstGeom prst="rect">
            <a:avLst/>
          </a:prstGeom>
        </p:spPr>
        <p:txBody>
          <a:bodyPr wrap="square"/>
          <a:lstStyle>
            <a:lvl1pPr marL="180000" indent="0">
              <a:buClr>
                <a:schemeClr val="tx2"/>
              </a:buClr>
              <a:buFontTx/>
              <a:buNone/>
              <a:defRPr sz="3000" b="1" i="0" baseline="0"/>
            </a:lvl1pPr>
          </a:lstStyle>
          <a:p>
            <a:pPr lvl="0"/>
            <a:r>
              <a:rPr lang="cs-CZ" dirty="0" smtClean="0"/>
              <a:t>Textové pole</a:t>
            </a:r>
          </a:p>
        </p:txBody>
      </p:sp>
      <p:sp>
        <p:nvSpPr>
          <p:cNvPr id="7" name="Zástupný symbol pro text 9"/>
          <p:cNvSpPr>
            <a:spLocks noGrp="1"/>
          </p:cNvSpPr>
          <p:nvPr>
            <p:ph type="body" sz="quarter" idx="12" hasCustomPrompt="1"/>
          </p:nvPr>
        </p:nvSpPr>
        <p:spPr>
          <a:xfrm>
            <a:off x="467544" y="981075"/>
            <a:ext cx="8208144" cy="863600"/>
          </a:xfrm>
          <a:prstGeom prst="rect">
            <a:avLst/>
          </a:prstGeom>
        </p:spPr>
        <p:txBody>
          <a:bodyPr/>
          <a:lstStyle>
            <a:lvl1pPr algn="ctr">
              <a:buNone/>
              <a:defRPr sz="48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8" name="Zástupný symbol pro text 6"/>
          <p:cNvSpPr>
            <a:spLocks noGrp="1"/>
          </p:cNvSpPr>
          <p:nvPr>
            <p:ph type="body" sz="quarter" idx="11" hasCustomPrompt="1"/>
          </p:nvPr>
        </p:nvSpPr>
        <p:spPr>
          <a:xfrm>
            <a:off x="2339975" y="260350"/>
            <a:ext cx="5400675" cy="288925"/>
          </a:xfrm>
          <a:prstGeom prst="rect">
            <a:avLst/>
          </a:prstGeom>
        </p:spPr>
        <p:txBody>
          <a:bodyPr/>
          <a:lstStyle>
            <a:lvl1pPr>
              <a:buNone/>
              <a:defRPr sz="18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 smtClean="0"/>
              <a:t>Název prezentace</a:t>
            </a:r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logo c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764704"/>
            <a:ext cx="4464496" cy="1167859"/>
          </a:xfrm>
          <a:prstGeom prst="rect">
            <a:avLst/>
          </a:prstGeom>
        </p:spPr>
      </p:pic>
      <p:pic>
        <p:nvPicPr>
          <p:cNvPr id="4" name="Obrázek 3" descr="logo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64904"/>
            <a:ext cx="8892480" cy="1269260"/>
          </a:xfrm>
          <a:prstGeom prst="rect">
            <a:avLst/>
          </a:prstGeom>
        </p:spPr>
      </p:pic>
      <p:sp>
        <p:nvSpPr>
          <p:cNvPr id="7" name="Zástupný symbol pro text 7"/>
          <p:cNvSpPr>
            <a:spLocks noGrp="1"/>
          </p:cNvSpPr>
          <p:nvPr>
            <p:ph type="body" sz="quarter" idx="11" hasCustomPrompt="1"/>
          </p:nvPr>
        </p:nvSpPr>
        <p:spPr>
          <a:xfrm>
            <a:off x="1259632" y="4149080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2800" b="1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Titul, jméno, příjmení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2" hasCustomPrompt="1"/>
          </p:nvPr>
        </p:nvSpPr>
        <p:spPr>
          <a:xfrm>
            <a:off x="1260054" y="4581748"/>
            <a:ext cx="7129463" cy="576684"/>
          </a:xfrm>
          <a:prstGeom prst="rect">
            <a:avLst/>
          </a:prstGeom>
        </p:spPr>
        <p:txBody>
          <a:bodyPr/>
          <a:lstStyle>
            <a:lvl1pPr>
              <a:buNone/>
              <a:defRPr sz="1800" b="0" i="0" baseline="0"/>
            </a:lvl1pPr>
            <a:lvl5pPr>
              <a:buNone/>
              <a:defRPr/>
            </a:lvl5pPr>
          </a:lstStyle>
          <a:p>
            <a:pPr lvl="0"/>
            <a:r>
              <a:rPr lang="cs-CZ" dirty="0" smtClean="0"/>
              <a:t>Funkce</a:t>
            </a:r>
            <a:endParaRPr lang="cs-CZ" dirty="0"/>
          </a:p>
        </p:txBody>
      </p:sp>
      <p:sp>
        <p:nvSpPr>
          <p:cNvPr id="27" name="TextovéPole 26"/>
          <p:cNvSpPr txBox="1"/>
          <p:nvPr userDrawn="1"/>
        </p:nvSpPr>
        <p:spPr>
          <a:xfrm>
            <a:off x="1259632" y="2768647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chemeClr val="bg1"/>
                </a:solidFill>
              </a:rPr>
              <a:t>Děkuji za pozornost</a:t>
            </a:r>
            <a:endParaRPr lang="cs-CZ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lišta malá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188640"/>
            <a:ext cx="8964488" cy="432804"/>
          </a:xfrm>
          <a:prstGeom prst="rect">
            <a:avLst/>
          </a:prstGeom>
        </p:spPr>
      </p:pic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2267744" y="260648"/>
            <a:ext cx="8229600" cy="350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Název prezentace</a:t>
            </a:r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6" r:id="rId4"/>
    <p:sldLayoutId id="2147483665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1800" b="1" i="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/>
        <p:txBody>
          <a:bodyPr anchor="ctr">
            <a:noAutofit/>
          </a:bodyPr>
          <a:lstStyle/>
          <a:p>
            <a:pPr marL="0" indent="0"/>
            <a:r>
              <a:rPr lang="cs-CZ" sz="3200" dirty="0" smtClean="0"/>
              <a:t>Vzdělávání v globálních a rozvojových tématech v ZŠ a SŠ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1619250" y="4437112"/>
            <a:ext cx="7129463" cy="1656184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cs-CZ" dirty="0" smtClean="0"/>
              <a:t>PhDr. Ondřej Andrys, MAE</a:t>
            </a:r>
          </a:p>
          <a:p>
            <a:r>
              <a:rPr lang="cs-CZ" sz="1800" b="0" dirty="0" smtClean="0"/>
              <a:t>náměstek ústředního školního inspektora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13"/>
          </p:nvPr>
        </p:nvSpPr>
        <p:spPr>
          <a:xfrm>
            <a:off x="1616312" y="5625243"/>
            <a:ext cx="7129463" cy="1115801"/>
          </a:xfrm>
        </p:spPr>
        <p:txBody>
          <a:bodyPr/>
          <a:lstStyle/>
          <a:p>
            <a:r>
              <a:rPr lang="cs-CZ" dirty="0" smtClean="0"/>
              <a:t>Výbor pro </a:t>
            </a:r>
            <a:r>
              <a:rPr lang="cs-CZ" dirty="0"/>
              <a:t>vzdělávání k udržitelnému rozvoji, </a:t>
            </a:r>
            <a:endParaRPr lang="cs-CZ" dirty="0" smtClean="0"/>
          </a:p>
          <a:p>
            <a:r>
              <a:rPr lang="cs-CZ" dirty="0" smtClean="0"/>
              <a:t>Rada vlády pro </a:t>
            </a:r>
            <a:r>
              <a:rPr lang="cs-CZ" dirty="0"/>
              <a:t>udržitelný </a:t>
            </a:r>
            <a:r>
              <a:rPr lang="cs-CZ" dirty="0" smtClean="0"/>
              <a:t>rozvoj,</a:t>
            </a:r>
          </a:p>
          <a:p>
            <a:r>
              <a:rPr lang="cs-CZ" dirty="0" smtClean="0"/>
              <a:t>Praha 22. 9. 2016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210195" y="764704"/>
            <a:ext cx="8712968" cy="5976664"/>
          </a:xfrm>
        </p:spPr>
        <p:txBody>
          <a:bodyPr anchor="ctr"/>
          <a:lstStyle/>
          <a:p>
            <a:pPr lvl="0" algn="just"/>
            <a:r>
              <a:rPr lang="cs-CZ" sz="2800" dirty="0"/>
              <a:t>cílem zhodnotit, jaký je aktuální stav GRV a do jaké míry se školy ve výuce věnují (a v ŠVP reflektují) tématům souvisejícím s proměnami současného světa</a:t>
            </a:r>
          </a:p>
          <a:p>
            <a:pPr lvl="0" algn="just"/>
            <a:r>
              <a:rPr lang="cs-CZ" sz="2800" dirty="0"/>
              <a:t>zjišťován způsob organizace GRV, profilace v ŠVP, specializované pozice, DVPP, cíle, </a:t>
            </a:r>
            <a:r>
              <a:rPr lang="cs-CZ" sz="2800" dirty="0" smtClean="0"/>
              <a:t>metody a </a:t>
            </a:r>
            <a:r>
              <a:rPr lang="cs-CZ" sz="2800" dirty="0"/>
              <a:t>formy používané ve výuce, spolupráce s externisty, způsoby hodnocení</a:t>
            </a:r>
          </a:p>
          <a:p>
            <a:pPr lvl="0" algn="just"/>
            <a:r>
              <a:rPr lang="cs-CZ" sz="2800" dirty="0"/>
              <a:t>inspekční elektronické zjišťování (974 ZŠ, 312 SŠ), prezenční inspekční činnost (81 ZŠ, 30 SŠ, 1 sloučený subjekt ZŠ+SŠ)</a:t>
            </a:r>
          </a:p>
          <a:p>
            <a:pPr lvl="0" algn="just"/>
            <a:r>
              <a:rPr lang="cs-CZ" sz="2800" dirty="0"/>
              <a:t>při přípravě spolupráce s externími partnery (FORS, RVUR</a:t>
            </a:r>
            <a:r>
              <a:rPr lang="cs-CZ" sz="2800" dirty="0" smtClean="0"/>
              <a:t>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5765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text 21"/>
          <p:cNvSpPr>
            <a:spLocks noGrp="1"/>
          </p:cNvSpPr>
          <p:nvPr>
            <p:ph type="body" sz="quarter" idx="12"/>
          </p:nvPr>
        </p:nvSpPr>
        <p:spPr>
          <a:xfrm>
            <a:off x="192088" y="764704"/>
            <a:ext cx="8712968" cy="1008112"/>
          </a:xfrm>
        </p:spPr>
        <p:txBody>
          <a:bodyPr anchor="ctr"/>
          <a:lstStyle/>
          <a:p>
            <a:r>
              <a:rPr lang="cs-CZ" sz="4400" dirty="0" smtClean="0"/>
              <a:t>Zjištění</a:t>
            </a:r>
            <a:endParaRPr lang="cs-CZ" dirty="0"/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210195" y="1772816"/>
            <a:ext cx="8712968" cy="4968552"/>
          </a:xfrm>
        </p:spPr>
        <p:txBody>
          <a:bodyPr anchor="ctr"/>
          <a:lstStyle/>
          <a:p>
            <a:pPr lvl="0" algn="just"/>
            <a:r>
              <a:rPr lang="cs-CZ" sz="2800" dirty="0"/>
              <a:t>témata GRV, VUR a EVVO mají v ŠVP své pevné místo (přibližně 1/5 škol) se problematikou GRV ve svém ŠVP profiluje, témata převažují při vzdělávání starších žáků</a:t>
            </a:r>
          </a:p>
          <a:p>
            <a:pPr lvl="0" algn="just"/>
            <a:r>
              <a:rPr lang="cs-CZ" sz="2800" dirty="0"/>
              <a:t>větší důraz kladen na EVVO, oproti GRV a VUR</a:t>
            </a:r>
          </a:p>
          <a:p>
            <a:pPr lvl="0" algn="just"/>
            <a:r>
              <a:rPr lang="cs-CZ" sz="2800" dirty="0"/>
              <a:t>převažuje začlenění témat do jiných předmětů (průřezový charakter), nejčastěji společenskovědních nebo přírodovědných</a:t>
            </a:r>
          </a:p>
          <a:p>
            <a:pPr lvl="0" algn="just"/>
            <a:r>
              <a:rPr lang="cs-CZ" sz="2800" dirty="0"/>
              <a:t>z tematických oblastí jsou nejčastěji zastoupeny lidská práva, životní prostředí, konflikty a násilí, světová chudoba, diskriminace a xenofobie, u středních škol pak výrazně také ekonomická globalizace </a:t>
            </a:r>
          </a:p>
        </p:txBody>
      </p:sp>
    </p:spTree>
    <p:extLst>
      <p:ext uri="{BB962C8B-B14F-4D97-AF65-F5344CB8AC3E}">
        <p14:creationId xmlns:p14="http://schemas.microsoft.com/office/powerpoint/2010/main" val="15568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text 21"/>
          <p:cNvSpPr>
            <a:spLocks noGrp="1"/>
          </p:cNvSpPr>
          <p:nvPr>
            <p:ph type="body" sz="quarter" idx="12"/>
          </p:nvPr>
        </p:nvSpPr>
        <p:spPr>
          <a:xfrm>
            <a:off x="192088" y="764704"/>
            <a:ext cx="8712968" cy="1008112"/>
          </a:xfrm>
        </p:spPr>
        <p:txBody>
          <a:bodyPr anchor="ctr"/>
          <a:lstStyle/>
          <a:p>
            <a:r>
              <a:rPr lang="cs-CZ" sz="4400" dirty="0" smtClean="0"/>
              <a:t>Zjištění</a:t>
            </a:r>
            <a:endParaRPr lang="cs-CZ" sz="4400" dirty="0"/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210195" y="1772816"/>
            <a:ext cx="8712968" cy="4968552"/>
          </a:xfrm>
        </p:spPr>
        <p:txBody>
          <a:bodyPr anchor="ctr"/>
          <a:lstStyle/>
          <a:p>
            <a:pPr lvl="0" algn="just"/>
            <a:r>
              <a:rPr lang="cs-CZ" sz="3000" dirty="0"/>
              <a:t>v nižší míře </a:t>
            </a:r>
            <a:r>
              <a:rPr lang="cs-CZ" sz="3000" dirty="0" smtClean="0"/>
              <a:t>je </a:t>
            </a:r>
            <a:r>
              <a:rPr lang="cs-CZ" sz="3000" dirty="0"/>
              <a:t>zařazována problematika humanitární pomoci a rozvojové spolupráce</a:t>
            </a:r>
          </a:p>
          <a:p>
            <a:pPr lvl="0" algn="just"/>
            <a:r>
              <a:rPr lang="cs-CZ" sz="3000" dirty="0"/>
              <a:t>jevy sledované v souvislosti s globální rozvojovou problematikou jsou provázané, aktivita v jedné oblasti znamená zpravidla aktivitu v dalších oblastech (opatření v provozu, DVPP, metody </a:t>
            </a: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a </a:t>
            </a:r>
            <a:r>
              <a:rPr lang="cs-CZ" sz="3000" dirty="0"/>
              <a:t>formy výuky)</a:t>
            </a:r>
          </a:p>
          <a:p>
            <a:pPr lvl="0" algn="just"/>
            <a:r>
              <a:rPr lang="cs-CZ" sz="3000" dirty="0"/>
              <a:t>ředitelé škol hovoří o zacílení GRV na formování postojů žáků, což je však v rozporu se zkušenostmi </a:t>
            </a:r>
            <a:r>
              <a:rPr lang="cs-CZ" sz="3000" dirty="0" smtClean="0"/>
              <a:t>NGO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11574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text 21"/>
          <p:cNvSpPr>
            <a:spLocks noGrp="1"/>
          </p:cNvSpPr>
          <p:nvPr>
            <p:ph type="body" sz="quarter" idx="12"/>
          </p:nvPr>
        </p:nvSpPr>
        <p:spPr>
          <a:xfrm>
            <a:off x="192088" y="764704"/>
            <a:ext cx="8712968" cy="864096"/>
          </a:xfrm>
        </p:spPr>
        <p:txBody>
          <a:bodyPr anchor="ctr"/>
          <a:lstStyle/>
          <a:p>
            <a:r>
              <a:rPr lang="cs-CZ" sz="4400" dirty="0" smtClean="0"/>
              <a:t>Zjištění</a:t>
            </a:r>
            <a:endParaRPr lang="cs-CZ" sz="4400" dirty="0"/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210195" y="1772816"/>
            <a:ext cx="8712968" cy="4968552"/>
          </a:xfrm>
        </p:spPr>
        <p:txBody>
          <a:bodyPr anchor="ctr"/>
          <a:lstStyle/>
          <a:p>
            <a:pPr lvl="0" algn="just"/>
            <a:r>
              <a:rPr lang="cs-CZ" sz="3000" dirty="0"/>
              <a:t>poměrně pestré a různé metody a formy výuky, ovšem aktivizující a participativní metody (projektová výuka, řešení </a:t>
            </a:r>
            <a:r>
              <a:rPr lang="cs-CZ" sz="3000" dirty="0" smtClean="0"/>
              <a:t>problémů, </a:t>
            </a:r>
            <a:r>
              <a:rPr lang="cs-CZ" sz="3000" dirty="0"/>
              <a:t>badatelské aktivity, simulační hry) kladoucí vyšší nároky </a:t>
            </a: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na </a:t>
            </a:r>
            <a:r>
              <a:rPr lang="cs-CZ" sz="3000" dirty="0"/>
              <a:t>iniciativu </a:t>
            </a:r>
            <a:r>
              <a:rPr lang="cs-CZ" sz="3000" dirty="0" smtClean="0"/>
              <a:t>žáků jsou </a:t>
            </a:r>
            <a:r>
              <a:rPr lang="cs-CZ" sz="3000" dirty="0"/>
              <a:t>zastoupeny jen málo, převažuje výklad, vysvětlování a vyprávění, řízený </a:t>
            </a:r>
            <a:r>
              <a:rPr lang="cs-CZ" sz="3000" dirty="0" smtClean="0"/>
              <a:t>rozhovor a </a:t>
            </a:r>
            <a:r>
              <a:rPr lang="cs-CZ" sz="3000" dirty="0"/>
              <a:t>diskuze, skupinová práce žáků, </a:t>
            </a: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u </a:t>
            </a:r>
            <a:r>
              <a:rPr lang="cs-CZ" sz="3000" dirty="0"/>
              <a:t>středních škol často také přednášky, besedy </a:t>
            </a:r>
            <a:r>
              <a:rPr lang="cs-CZ" sz="3000" dirty="0" smtClean="0"/>
              <a:t/>
            </a:r>
            <a:br>
              <a:rPr lang="cs-CZ" sz="3000" dirty="0" smtClean="0"/>
            </a:br>
            <a:r>
              <a:rPr lang="cs-CZ" sz="3000" dirty="0" smtClean="0"/>
              <a:t>a </a:t>
            </a:r>
            <a:r>
              <a:rPr lang="cs-CZ" sz="3000" dirty="0"/>
              <a:t>debaty</a:t>
            </a:r>
          </a:p>
          <a:p>
            <a:pPr lvl="0" algn="just"/>
            <a:r>
              <a:rPr lang="cs-CZ" sz="3000" dirty="0"/>
              <a:t>při výuce využívána široká škála pomůcek, učebních textů a pracovních </a:t>
            </a:r>
            <a:r>
              <a:rPr lang="cs-CZ" sz="3000" dirty="0" smtClean="0"/>
              <a:t>materiálů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31296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text 21"/>
          <p:cNvSpPr>
            <a:spLocks noGrp="1"/>
          </p:cNvSpPr>
          <p:nvPr>
            <p:ph type="body" sz="quarter" idx="12"/>
          </p:nvPr>
        </p:nvSpPr>
        <p:spPr>
          <a:xfrm>
            <a:off x="192088" y="764704"/>
            <a:ext cx="8712968" cy="1008112"/>
          </a:xfrm>
        </p:spPr>
        <p:txBody>
          <a:bodyPr anchor="ctr"/>
          <a:lstStyle/>
          <a:p>
            <a:r>
              <a:rPr lang="cs-CZ" sz="4400" dirty="0" smtClean="0"/>
              <a:t>Zjištění</a:t>
            </a:r>
            <a:endParaRPr lang="cs-CZ" sz="4400" dirty="0"/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210195" y="1772816"/>
            <a:ext cx="8712968" cy="4968552"/>
          </a:xfrm>
        </p:spPr>
        <p:txBody>
          <a:bodyPr anchor="ctr"/>
          <a:lstStyle/>
          <a:p>
            <a:pPr lvl="0" algn="just"/>
            <a:r>
              <a:rPr lang="cs-CZ" sz="2800" dirty="0"/>
              <a:t>2/5 ZŠ a více než polovina SŠ využívá při výuce projekty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a </a:t>
            </a:r>
            <a:r>
              <a:rPr lang="cs-CZ" sz="2800" dirty="0"/>
              <a:t>programy externích subjektů, zejména lokálních neziskových organizací (např. střediska ekologické výchovy), z celostátních </a:t>
            </a:r>
            <a:r>
              <a:rPr lang="cs-CZ" sz="2800" dirty="0" err="1"/>
              <a:t>ČvT</a:t>
            </a:r>
            <a:r>
              <a:rPr lang="cs-CZ" sz="2800" dirty="0"/>
              <a:t>, TEREZA  - programy hodnoceny jako přínosné</a:t>
            </a:r>
          </a:p>
          <a:p>
            <a:pPr lvl="0" algn="just"/>
            <a:r>
              <a:rPr lang="cs-CZ" sz="2800" dirty="0"/>
              <a:t>ekologizace provozu či fair </a:t>
            </a:r>
            <a:r>
              <a:rPr lang="cs-CZ" sz="2800" dirty="0" err="1"/>
              <a:t>trade</a:t>
            </a:r>
            <a:r>
              <a:rPr lang="cs-CZ" sz="2800" dirty="0"/>
              <a:t> jsou uplatňovány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v</a:t>
            </a:r>
            <a:r>
              <a:rPr lang="cs-CZ" sz="2800" dirty="0"/>
              <a:t> cca ¾ SŠ</a:t>
            </a:r>
          </a:p>
          <a:p>
            <a:pPr lvl="0" algn="just"/>
            <a:r>
              <a:rPr lang="cs-CZ" sz="2800" dirty="0"/>
              <a:t>málo četné DVPP (v 2014/2015 jen 35,8 % ZŠ a 44 % SŠ se nějakého DVPP k tématům GRV účastnilo)</a:t>
            </a:r>
          </a:p>
          <a:p>
            <a:pPr lvl="0" algn="just"/>
            <a:r>
              <a:rPr lang="cs-CZ" sz="2800" dirty="0"/>
              <a:t>pouze polovina škol má ustavenu funkci koordinátora </a:t>
            </a:r>
            <a:r>
              <a:rPr lang="cs-CZ" sz="2800" dirty="0" smtClean="0"/>
              <a:t>GRV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39642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text 21"/>
          <p:cNvSpPr>
            <a:spLocks noGrp="1"/>
          </p:cNvSpPr>
          <p:nvPr>
            <p:ph type="body" sz="quarter" idx="12"/>
          </p:nvPr>
        </p:nvSpPr>
        <p:spPr>
          <a:xfrm>
            <a:off x="192088" y="764704"/>
            <a:ext cx="8712968" cy="1296144"/>
          </a:xfrm>
        </p:spPr>
        <p:txBody>
          <a:bodyPr anchor="ctr"/>
          <a:lstStyle/>
          <a:p>
            <a:r>
              <a:rPr lang="cs-CZ" sz="4400" dirty="0" smtClean="0"/>
              <a:t>Doporučení</a:t>
            </a:r>
            <a:endParaRPr lang="cs-CZ" sz="4400" dirty="0"/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210195" y="1772816"/>
            <a:ext cx="8712968" cy="4752528"/>
          </a:xfrm>
        </p:spPr>
        <p:txBody>
          <a:bodyPr anchor="ctr"/>
          <a:lstStyle/>
          <a:p>
            <a:pPr lvl="0" algn="just"/>
            <a:r>
              <a:rPr lang="cs-CZ" sz="3000" dirty="0"/>
              <a:t>klást vyšší důraz nejen na EVVO, ale i na GRV a VUR</a:t>
            </a:r>
          </a:p>
          <a:p>
            <a:pPr lvl="0" algn="just"/>
            <a:r>
              <a:rPr lang="cs-CZ" sz="3000" dirty="0"/>
              <a:t>věnovat se ve větší míře tématům souvisejícím s propojeností světa a aktuálním </a:t>
            </a:r>
            <a:r>
              <a:rPr lang="cs-CZ" sz="3000" dirty="0" smtClean="0"/>
              <a:t>děním a </a:t>
            </a:r>
            <a:r>
              <a:rPr lang="cs-CZ" sz="3000" dirty="0"/>
              <a:t>propojovat témata GRV s lokální dimenzí</a:t>
            </a:r>
          </a:p>
          <a:p>
            <a:pPr lvl="0" algn="just"/>
            <a:r>
              <a:rPr lang="cs-CZ" sz="3000" dirty="0"/>
              <a:t>podpořit využívání aktivizujících a participativních metod a forem ve výuce</a:t>
            </a:r>
          </a:p>
          <a:p>
            <a:pPr lvl="0" algn="just"/>
            <a:r>
              <a:rPr lang="cs-CZ" sz="3000" dirty="0"/>
              <a:t>pokračovat v zapojování škol do projektů a programů externích </a:t>
            </a:r>
            <a:r>
              <a:rPr lang="cs-CZ" sz="3000" dirty="0" smtClean="0"/>
              <a:t>subjektů</a:t>
            </a:r>
            <a:endParaRPr lang="cs-CZ" sz="3000" dirty="0"/>
          </a:p>
        </p:txBody>
      </p:sp>
    </p:spTree>
    <p:extLst>
      <p:ext uri="{BB962C8B-B14F-4D97-AF65-F5344CB8AC3E}">
        <p14:creationId xmlns:p14="http://schemas.microsoft.com/office/powerpoint/2010/main" val="109836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1339854" y="5733256"/>
            <a:ext cx="7139595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800" baseline="0" dirty="0" smtClean="0"/>
              <a:t>Fráni Šrámka 37, 150 21 Praha 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aseline="0" dirty="0" smtClean="0"/>
              <a:t>Tel.: +420 251 023 309</a:t>
            </a:r>
            <a:r>
              <a:rPr lang="cs-CZ" dirty="0" smtClean="0">
                <a:latin typeface="Calibri" pitchFamily="34" charset="0"/>
                <a:cs typeface="Arial" pitchFamily="34" charset="0"/>
              </a:rPr>
              <a:t>ǀ Fax: +420 251 566 789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cs-CZ" sz="1800" baseline="0" dirty="0" smtClean="0"/>
              <a:t>Email: ondrej.andrys@csicr.cz</a:t>
            </a:r>
            <a:r>
              <a:rPr lang="cs-CZ" sz="1800" dirty="0" smtClean="0"/>
              <a:t> </a:t>
            </a:r>
            <a:r>
              <a:rPr lang="cs-CZ" dirty="0" smtClean="0">
                <a:latin typeface="Calibri" pitchFamily="34" charset="0"/>
                <a:cs typeface="Arial" pitchFamily="34" charset="0"/>
              </a:rPr>
              <a:t>ǀ </a:t>
            </a:r>
            <a:r>
              <a:rPr lang="cs-CZ" sz="1800" b="1" baseline="0" dirty="0" smtClean="0">
                <a:solidFill>
                  <a:srgbClr val="C60C30"/>
                </a:solidFill>
              </a:rPr>
              <a:t>www.csicr.cz</a:t>
            </a:r>
            <a:endParaRPr lang="cs-CZ" b="1" dirty="0" smtClean="0">
              <a:solidFill>
                <a:srgbClr val="C60C3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Zástupný symbol pro text 2"/>
          <p:cNvSpPr>
            <a:spLocks noGrp="1"/>
          </p:cNvSpPr>
          <p:nvPr>
            <p:ph type="body" sz="quarter" idx="11"/>
          </p:nvPr>
        </p:nvSpPr>
        <p:spPr>
          <a:xfrm>
            <a:off x="1329302" y="4149080"/>
            <a:ext cx="7129463" cy="1937370"/>
          </a:xfrm>
        </p:spPr>
        <p:txBody>
          <a:bodyPr/>
          <a:lstStyle/>
          <a:p>
            <a:r>
              <a:rPr lang="cs-CZ" sz="2400" dirty="0" smtClean="0"/>
              <a:t>PhDr. Ondřej Andrys, MAE</a:t>
            </a:r>
          </a:p>
          <a:p>
            <a:r>
              <a:rPr lang="cs-CZ" sz="1800" b="0" dirty="0" smtClean="0"/>
              <a:t>náměstek ústředního školního inspektora</a:t>
            </a:r>
          </a:p>
        </p:txBody>
      </p:sp>
    </p:spTree>
    <p:extLst>
      <p:ext uri="{BB962C8B-B14F-4D97-AF65-F5344CB8AC3E}">
        <p14:creationId xmlns:p14="http://schemas.microsoft.com/office/powerpoint/2010/main" val="117935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česká školní inspekce š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5000" b="1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 prezentace ČŠI - vzor (2)" id="{58D6B30A-CA8E-4D9F-A069-018312819F3F}" vid="{BC3C9A63-A765-4694-B9CE-7B67BEE5F57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6243bf1-d0df-474b-a52c-e9dc883b6cab">EF54HZF725CD-124-295</_dlc_DocId>
    <_dlc_DocIdUrl xmlns="06243bf1-d0df-474b-a52c-e9dc883b6cab">
      <Url>http://intranet/kancelar/_layouts/DocIdRedir.aspx?ID=EF54HZF725CD-124-295</Url>
      <Description>EF54HZF725CD-124-295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BC08AD9C67D6E44AA2FDC66181E6E56" ma:contentTypeVersion="1" ma:contentTypeDescription="Vytvoří nový dokument" ma:contentTypeScope="" ma:versionID="9f890742fc1d2aae7bc81bb748b1b064">
  <xsd:schema xmlns:xsd="http://www.w3.org/2001/XMLSchema" xmlns:xs="http://www.w3.org/2001/XMLSchema" xmlns:p="http://schemas.microsoft.com/office/2006/metadata/properties" xmlns:ns2="06243bf1-d0df-474b-a52c-e9dc883b6cab" targetNamespace="http://schemas.microsoft.com/office/2006/metadata/properties" ma:root="true" ma:fieldsID="0b5033e21a96cbc14774410ac716c6e3" ns2:_="">
    <xsd:import namespace="06243bf1-d0df-474b-a52c-e9dc883b6ca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243bf1-d0df-474b-a52c-e9dc883b6ca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BC6278A-FE51-4C06-90CD-06CECDEFD115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06243bf1-d0df-474b-a52c-e9dc883b6cab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087AD03-3240-4B2C-B5FC-D920610018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7CD295-39FD-431E-B28A-E619F1EBB5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243bf1-d0df-474b-a52c-e9dc883b6c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6E695D5-290F-459D-830F-D0D2E8BC3F5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prezentace ČŠI - vzor (2)</Template>
  <TotalTime>987</TotalTime>
  <Words>158</Words>
  <Application>Microsoft Office PowerPoint</Application>
  <PresentationFormat>Předvádění na obrazovce (4:3)</PresentationFormat>
  <Paragraphs>38</Paragraphs>
  <Slides>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česká školní inspekce šablona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Picková Marie</dc:creator>
  <cp:lastModifiedBy>Kovaříková Lucie</cp:lastModifiedBy>
  <cp:revision>135</cp:revision>
  <cp:lastPrinted>2014-03-21T13:48:58Z</cp:lastPrinted>
  <dcterms:created xsi:type="dcterms:W3CDTF">2014-01-14T12:07:55Z</dcterms:created>
  <dcterms:modified xsi:type="dcterms:W3CDTF">2016-09-22T06:41:19Z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0x0101004BC08AD9C67D6E44AA2FDC66181E6E56</vt:lpwstr>
  </property>
  <property fmtid="{D5CDD505-2E9C-101B-9397-08002B2CF9AE}" pid="3" name="_dlc_DocIdItemGuid">
    <vt:lpwstr>5bc87bed-8b94-4bb7-8a33-aaf8f4bee195</vt:lpwstr>
  </property>
</Properties>
</file>