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81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7F2B0A-772A-47D4-ADD3-808F560F1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B86D413-67C3-4970-95EA-D90300B925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BA304F-70F4-422A-9639-4FD8AE1BA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9A77621-FFEF-494C-8BAB-201C6146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903D137-E6E2-409A-BA31-A65E9920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14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3BF473-37AD-47F3-97B0-6DCC79ECD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2C06A1E-B808-4109-995A-72EB042EA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DD2E341-5F7F-4B16-B791-65DF17FFD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7F5D461-05D1-4E8D-8FF9-46BFE50FE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A338C7-28CD-4FE8-B36E-34BCA35CC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6895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F2E55C70-A602-4482-94F5-3D8A18668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FA4BC7D-B620-4A09-B856-13C7C055F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2477DCD-EA00-478D-B77E-A44EFF05C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AFBB559-3F12-4658-AFF6-9C95C10EC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9DC37F3-E869-4FAB-90D8-AB497E6B7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1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79839F-ED57-47E1-A561-4836EF0AF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53C0D87-571C-43E1-8D97-CDF2BB062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C1A3FF-45B7-45A6-9075-C2841CC98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77A8099-5D92-4015-8D15-7B88980B1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AB22D05-9638-4465-B3BA-9021CF32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116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879CE6-171C-4057-A758-CD662254A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E5F8F55-F329-4765-B010-27BFBA790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9B3F11D-C743-4195-BDAC-020234E4A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3E69D63-8014-483E-A7B0-E68F2DF9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051EFDA-CCA4-4FC5-9213-67382BFD9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42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A6263F-DB77-4FA9-BCF1-7E35DAA01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B2A033E-4234-49B8-9019-1F76DD252B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1DAA90B5-40C0-4F29-A832-184F2904B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BED92E5-5E6C-4F94-B099-424C73B40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97BADF0-D472-4CD0-BC95-69AA4535B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A105C75-6AEA-4EC6-930C-12817D5E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086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D74A56-1683-4FD0-802B-AD8D61679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ACF1594-3D06-49A7-A76F-0301A36C1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E43EB2B-974A-4B2A-A878-D209F29F3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34029FE2-26C0-4007-A9E2-5722AB8870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66731824-A111-4AF1-BACB-AAE1FEF708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93F9167-9D7E-45D7-9CA7-40FE25E26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E9EB7A-4A2F-4F4E-B7CB-251991B29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1DACD570-81D9-4DB2-80C5-5C4311F0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630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E570C3-7410-4B52-8927-56254C5CB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B9930A3-5396-4DCB-BB19-6A6820C0C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8E4B5F1-86B0-49B7-8377-5AD47DCB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9C0CCFB-0BC4-4FFE-B088-3AAB7D7B0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22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19B6C6B-E8F7-4B19-9853-4C59BD3D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66138B3-A0BF-401E-AE26-FFFB52DAF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DA60285-B7C6-4FE8-AED1-5E7F4F178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680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FFFBF4-DE5C-484E-AF87-C243C0946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ED198C9-EC10-4253-BC90-CB75BF12C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175E2613-BF7F-4182-9B00-1F12CC5BA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4E9CB84-B74A-4F6F-ADA8-86813168B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2AB3926-7109-4AE0-BD87-40BDD3775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D01B1F7-8D3B-4622-9E7E-470976636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40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377C57-5630-44F8-AA3E-712906FAF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415FA002-D0D6-4DD5-9378-97BA911667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1ED3AB3-5267-4A56-85FC-75D0DFBAB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9DBAEFC-0092-45A7-8BE9-393C06140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74772C0-3A80-4E60-9DBB-4A11F34A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B1601AE-746C-422D-BB46-6034A0CA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08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5358BB0-3689-4064-A859-53F1D2792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071A5B3-763C-48D5-AB8E-F8A67DEE1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AA7A3F-A584-4B29-B573-31A0C684DF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798F0-A117-465A-948C-40044F1EF7F9}" type="datetimeFigureOut">
              <a:rPr lang="cs-CZ" smtClean="0"/>
              <a:t>03.06.2018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05D59E8-4988-402A-B14D-15854D3795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80C4471-46D7-41BC-8DFA-8EC3CE881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389E7-8601-4786-B2F0-AD028E7C38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6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a-ebc.org/2-building-energy-systems" TargetMode="External"/><Relationship Id="rId2" Type="http://schemas.openxmlformats.org/officeDocument/2006/relationships/hyperlink" Target="http://www.iea-ebc.org/1-integrated-planning-and-building-desig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a-ebc.org/5-real-building-energy-use" TargetMode="External"/><Relationship Id="rId5" Type="http://schemas.openxmlformats.org/officeDocument/2006/relationships/hyperlink" Target="http://www.iea-ebc.org/4-community-scale-methods" TargetMode="External"/><Relationship Id="rId4" Type="http://schemas.openxmlformats.org/officeDocument/2006/relationships/hyperlink" Target="http://www.iea-ebc.org/project/themes/building-envelop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a-ebc.org/projects/project?AnnexID=71" TargetMode="External"/><Relationship Id="rId13" Type="http://schemas.openxmlformats.org/officeDocument/2006/relationships/hyperlink" Target="http://www.iea-ebc.org/projects/project?AnnexID=66" TargetMode="External"/><Relationship Id="rId18" Type="http://schemas.openxmlformats.org/officeDocument/2006/relationships/hyperlink" Target="http://www.iea-ebc.org/projects/project?AnnexID=5" TargetMode="External"/><Relationship Id="rId3" Type="http://schemas.openxmlformats.org/officeDocument/2006/relationships/hyperlink" Target="http://www.iea-ebc.org/projects/project?AnnexID=76" TargetMode="External"/><Relationship Id="rId7" Type="http://schemas.openxmlformats.org/officeDocument/2006/relationships/hyperlink" Target="http://www.iea-ebc.org/projects/project?AnnexID=72" TargetMode="External"/><Relationship Id="rId12" Type="http://schemas.openxmlformats.org/officeDocument/2006/relationships/hyperlink" Target="http://www.iea-ebc.org/projects/project?AnnexID=67" TargetMode="External"/><Relationship Id="rId17" Type="http://schemas.openxmlformats.org/officeDocument/2006/relationships/hyperlink" Target="http://www.iea-ebc.org/projects/project?AnnexID=62" TargetMode="External"/><Relationship Id="rId2" Type="http://schemas.openxmlformats.org/officeDocument/2006/relationships/hyperlink" Target="http://www.iea-ebc.org/projects/project?AnnexID=77" TargetMode="External"/><Relationship Id="rId16" Type="http://schemas.openxmlformats.org/officeDocument/2006/relationships/hyperlink" Target="http://www.iea-ebc.org/projects/project?AnnexID=6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a-ebc.org/projects/project?AnnexID=73" TargetMode="External"/><Relationship Id="rId11" Type="http://schemas.openxmlformats.org/officeDocument/2006/relationships/hyperlink" Target="http://www.iea-ebc.org/projects/project?AnnexID=68" TargetMode="External"/><Relationship Id="rId5" Type="http://schemas.openxmlformats.org/officeDocument/2006/relationships/hyperlink" Target="http://www.iea-ebc.org/projects/project?AnnexID=74" TargetMode="External"/><Relationship Id="rId15" Type="http://schemas.openxmlformats.org/officeDocument/2006/relationships/hyperlink" Target="http://www.iea-ebc.org/projects/project?AnnexID=64" TargetMode="External"/><Relationship Id="rId10" Type="http://schemas.openxmlformats.org/officeDocument/2006/relationships/hyperlink" Target="http://www.iea-ebc.org/projects/project?AnnexID=69" TargetMode="External"/><Relationship Id="rId4" Type="http://schemas.openxmlformats.org/officeDocument/2006/relationships/hyperlink" Target="http://www.iea-ebc.org/projects/project?AnnexID=75" TargetMode="External"/><Relationship Id="rId9" Type="http://schemas.openxmlformats.org/officeDocument/2006/relationships/hyperlink" Target="http://www.iea-ebc.org/projects/project?AnnexID=70" TargetMode="External"/><Relationship Id="rId14" Type="http://schemas.openxmlformats.org/officeDocument/2006/relationships/hyperlink" Target="http://www.iea-ebc.org/projects/project?AnnexID=65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a-ebc.org/projects/project?AnnexID=55" TargetMode="External"/><Relationship Id="rId13" Type="http://schemas.openxmlformats.org/officeDocument/2006/relationships/hyperlink" Target="http://www.iea-ebc.org/projects/project?AnnexID=50" TargetMode="External"/><Relationship Id="rId18" Type="http://schemas.openxmlformats.org/officeDocument/2006/relationships/hyperlink" Target="http://www.iea-ebc.org/projects/project?AnnexID=45" TargetMode="External"/><Relationship Id="rId3" Type="http://schemas.openxmlformats.org/officeDocument/2006/relationships/hyperlink" Target="http://www.iea-ebc.org/projects/project?AnnexID=60" TargetMode="External"/><Relationship Id="rId7" Type="http://schemas.openxmlformats.org/officeDocument/2006/relationships/hyperlink" Target="http://www.iea-ebc.org/projects/project?AnnexID=56" TargetMode="External"/><Relationship Id="rId12" Type="http://schemas.openxmlformats.org/officeDocument/2006/relationships/hyperlink" Target="http://www.iea-ebc.org/projects/project?AnnexID=51" TargetMode="External"/><Relationship Id="rId17" Type="http://schemas.openxmlformats.org/officeDocument/2006/relationships/hyperlink" Target="http://www.iea-ebc.org/projects/project?AnnexID=46" TargetMode="External"/><Relationship Id="rId2" Type="http://schemas.openxmlformats.org/officeDocument/2006/relationships/hyperlink" Target="http://www.iea-ebc.org/projects/project?AnnexID=61" TargetMode="External"/><Relationship Id="rId16" Type="http://schemas.openxmlformats.org/officeDocument/2006/relationships/hyperlink" Target="http://www.iea-ebc.org/projects/project?AnnexID=47" TargetMode="External"/><Relationship Id="rId20" Type="http://schemas.openxmlformats.org/officeDocument/2006/relationships/hyperlink" Target="http://www.iea-ebc.org/projects/project?AnnexID=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a-ebc.org/projects/project?AnnexID=57" TargetMode="External"/><Relationship Id="rId11" Type="http://schemas.openxmlformats.org/officeDocument/2006/relationships/hyperlink" Target="http://www.iea-ebc.org/projects/project?AnnexID=52" TargetMode="External"/><Relationship Id="rId5" Type="http://schemas.openxmlformats.org/officeDocument/2006/relationships/hyperlink" Target="http://www.iea-ebc.org/projects/project?AnnexID=58" TargetMode="External"/><Relationship Id="rId15" Type="http://schemas.openxmlformats.org/officeDocument/2006/relationships/hyperlink" Target="http://www.iea-ebc.org/projects/project?AnnexID=48" TargetMode="External"/><Relationship Id="rId10" Type="http://schemas.openxmlformats.org/officeDocument/2006/relationships/hyperlink" Target="http://www.iea-ebc.org/projects/project?AnnexID=53" TargetMode="External"/><Relationship Id="rId19" Type="http://schemas.openxmlformats.org/officeDocument/2006/relationships/hyperlink" Target="http://www.iea-ebc.org/projects/project?AnnexID=44" TargetMode="External"/><Relationship Id="rId4" Type="http://schemas.openxmlformats.org/officeDocument/2006/relationships/hyperlink" Target="http://www.iea-ebc.org/projects/project?AnnexID=59" TargetMode="External"/><Relationship Id="rId9" Type="http://schemas.openxmlformats.org/officeDocument/2006/relationships/hyperlink" Target="http://www.iea-ebc.org/projects/project?AnnexID=54" TargetMode="External"/><Relationship Id="rId14" Type="http://schemas.openxmlformats.org/officeDocument/2006/relationships/hyperlink" Target="http://www.iea-ebc.org/projects/project?AnnexID=4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a-ebc.org/contact?IndividualID=111" TargetMode="External"/><Relationship Id="rId2" Type="http://schemas.openxmlformats.org/officeDocument/2006/relationships/hyperlink" Target="http://www.iea-ebc.org/contact?IndividualID=16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ea-ebc.org/contact?IndividualID=165" TargetMode="External"/><Relationship Id="rId4" Type="http://schemas.openxmlformats.org/officeDocument/2006/relationships/hyperlink" Target="http://www.iea-ebc.org/contact?IndividualID=1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D137D7-FDD4-4FC2-BF12-E34EF1A537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IEA - ECB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62227E-AE41-4EC4-B868-0F4545F8D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V&amp;V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511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EECE1A-2242-4D89-A6D1-85753D8D7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IEA - ECB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4E87564-7D42-47A7-AF10-EF2C48835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IEA-EBC Programme is an international energy research and innovation programme in the buildings and communities field. It enables collaborative R&amp;D projects among its 24 member countries. 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en-US" cap="all" dirty="0"/>
              <a:t>PROJECT BY THEME</a:t>
            </a:r>
            <a:endParaRPr lang="cs-CZ" cap="all" dirty="0"/>
          </a:p>
          <a:p>
            <a:r>
              <a:rPr lang="en-US" cap="all" dirty="0">
                <a:hlinkClick r:id="rId2"/>
              </a:rPr>
              <a:t>1. INTEGRATED PLANNING AND BUILDING DESIGN</a:t>
            </a:r>
            <a:endParaRPr lang="en-US" dirty="0"/>
          </a:p>
          <a:p>
            <a:r>
              <a:rPr lang="en-US" cap="all" dirty="0">
                <a:hlinkClick r:id="rId3"/>
              </a:rPr>
              <a:t>2. BUILDING ENERGY SYSTEMS</a:t>
            </a:r>
            <a:endParaRPr lang="en-US" dirty="0"/>
          </a:p>
          <a:p>
            <a:r>
              <a:rPr lang="en-US" cap="all" dirty="0">
                <a:hlinkClick r:id="rId4"/>
              </a:rPr>
              <a:t>3. BUILDING ENVELOPE</a:t>
            </a:r>
            <a:endParaRPr lang="en-US" dirty="0"/>
          </a:p>
          <a:p>
            <a:r>
              <a:rPr lang="en-US" cap="all" dirty="0">
                <a:hlinkClick r:id="rId5"/>
              </a:rPr>
              <a:t>4. COMMUNITY SCALE METHODS</a:t>
            </a:r>
            <a:endParaRPr lang="en-US" dirty="0"/>
          </a:p>
          <a:p>
            <a:r>
              <a:rPr lang="en-US" cap="all" dirty="0">
                <a:hlinkClick r:id="rId6"/>
              </a:rPr>
              <a:t>5. REAL BUILDING ENERGY USE</a:t>
            </a:r>
            <a:endParaRPr lang="en-US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233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13D77A-4540-4E26-BD5A-7AE01D870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IEA - ECB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362C63C-BA88-48B2-BE96-F0623466D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77    </a:t>
            </a:r>
            <a:r>
              <a:rPr lang="en-US" dirty="0">
                <a:hlinkClick r:id="rId2"/>
              </a:rPr>
              <a:t>Integrated Solutions for Daylight and Electric Lighting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76    </a:t>
            </a:r>
            <a:r>
              <a:rPr lang="en-US" dirty="0">
                <a:hlinkClick r:id="rId3"/>
              </a:rPr>
              <a:t>Deep Renovation of Historic Buildings Towards Lowest Possible Energy Demand and CO2 Emissions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75    </a:t>
            </a:r>
            <a:r>
              <a:rPr lang="en-US" dirty="0">
                <a:hlinkClick r:id="rId4"/>
              </a:rPr>
              <a:t>Cost-effective Building Renovation at District Level Combining Energy Efficiency &amp; Renewables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74    </a:t>
            </a:r>
            <a:r>
              <a:rPr lang="en-US" dirty="0">
                <a:hlinkClick r:id="rId5"/>
              </a:rPr>
              <a:t>Competition and Living Lab Platform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73    </a:t>
            </a:r>
            <a:r>
              <a:rPr lang="en-US" dirty="0">
                <a:hlinkClick r:id="rId6"/>
              </a:rPr>
              <a:t>Towards Net Zero Energy Public Resilient Communities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72    </a:t>
            </a:r>
            <a:r>
              <a:rPr lang="en-US" dirty="0">
                <a:hlinkClick r:id="rId7"/>
              </a:rPr>
              <a:t>Assessing Life Cycle Related Environmental Impacts Caused by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71    </a:t>
            </a:r>
            <a:r>
              <a:rPr lang="en-US" dirty="0">
                <a:hlinkClick r:id="rId8"/>
              </a:rPr>
              <a:t>Building Energy Performance Assessment Based on In-situ Measurements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70    </a:t>
            </a:r>
            <a:r>
              <a:rPr lang="en-US" dirty="0">
                <a:hlinkClick r:id="rId9"/>
              </a:rPr>
              <a:t>Building Energy Epidemiology: Analysis of Real Building Energy Use at Scale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69    </a:t>
            </a:r>
            <a:r>
              <a:rPr lang="en-US" dirty="0">
                <a:hlinkClick r:id="rId10"/>
              </a:rPr>
              <a:t>Strategy and Practice of Adaptive Thermal Comfort in Low Energy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68    </a:t>
            </a:r>
            <a:r>
              <a:rPr lang="en-US" dirty="0">
                <a:hlinkClick r:id="rId11"/>
              </a:rPr>
              <a:t>Design and Operational Strategies for High IAQ in Low Energy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67    </a:t>
            </a:r>
            <a:r>
              <a:rPr lang="en-US" dirty="0">
                <a:hlinkClick r:id="rId12"/>
              </a:rPr>
              <a:t>Energy Flexible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66    </a:t>
            </a:r>
            <a:r>
              <a:rPr lang="en-US" dirty="0">
                <a:hlinkClick r:id="rId13"/>
              </a:rPr>
              <a:t>Definition and Simulation of Occupant Behavior in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65    </a:t>
            </a:r>
            <a:r>
              <a:rPr lang="en-US" dirty="0">
                <a:hlinkClick r:id="rId14"/>
              </a:rPr>
              <a:t>Long Term Performance of Super-Insulating Materials in Building Components and Systems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64    </a:t>
            </a:r>
            <a:r>
              <a:rPr lang="en-US" dirty="0" err="1">
                <a:hlinkClick r:id="rId15"/>
              </a:rPr>
              <a:t>LowEx</a:t>
            </a:r>
            <a:r>
              <a:rPr lang="en-US" dirty="0">
                <a:hlinkClick r:id="rId15"/>
              </a:rPr>
              <a:t> Communities - </a:t>
            </a:r>
            <a:r>
              <a:rPr lang="en-US" dirty="0" err="1">
                <a:hlinkClick r:id="rId15"/>
              </a:rPr>
              <a:t>Optimised</a:t>
            </a:r>
            <a:r>
              <a:rPr lang="en-US" dirty="0">
                <a:hlinkClick r:id="rId15"/>
              </a:rPr>
              <a:t> Performance of Energy Supply Systems with Exergy Principles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63    </a:t>
            </a:r>
            <a:r>
              <a:rPr lang="en-US" dirty="0">
                <a:hlinkClick r:id="rId16"/>
              </a:rPr>
              <a:t>Implementation of Energy Strategies in Communities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62    </a:t>
            </a:r>
            <a:r>
              <a:rPr lang="en-US" dirty="0" err="1">
                <a:hlinkClick r:id="rId17"/>
              </a:rPr>
              <a:t>Ventilative</a:t>
            </a:r>
            <a:r>
              <a:rPr lang="en-US" dirty="0">
                <a:hlinkClick r:id="rId17"/>
              </a:rPr>
              <a:t> Cooling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05    </a:t>
            </a:r>
            <a:r>
              <a:rPr lang="en-US" dirty="0">
                <a:hlinkClick r:id="rId18"/>
              </a:rPr>
              <a:t>Air Infiltration and Ventilation Centre</a:t>
            </a:r>
            <a:endParaRPr lang="en-US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351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37CAED-535B-441A-BA0B-BA66EFDBB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IEA - ECB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3449CA8-B976-42FA-AB46-B0764EF22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61    </a:t>
            </a:r>
            <a:r>
              <a:rPr lang="en-US" dirty="0">
                <a:hlinkClick r:id="rId2"/>
              </a:rPr>
              <a:t>Business and Technical Concepts for Deep Energy Retrofit of Public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60    </a:t>
            </a:r>
            <a:r>
              <a:rPr lang="en-US" dirty="0">
                <a:hlinkClick r:id="rId3"/>
              </a:rPr>
              <a:t>New Generation Computational Tools for Building &amp; Community Energy Systems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59    </a:t>
            </a:r>
            <a:r>
              <a:rPr lang="en-US" dirty="0">
                <a:hlinkClick r:id="rId4"/>
              </a:rPr>
              <a:t>High Temperature Cooling and Low Temperature Heating in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58    </a:t>
            </a:r>
            <a:r>
              <a:rPr lang="en-US" dirty="0">
                <a:hlinkClick r:id="rId5"/>
              </a:rPr>
              <a:t>Reliable Building Energy Performance </a:t>
            </a:r>
            <a:r>
              <a:rPr lang="en-US" dirty="0" err="1">
                <a:hlinkClick r:id="rId5"/>
              </a:rPr>
              <a:t>Characterisation</a:t>
            </a:r>
            <a:r>
              <a:rPr lang="en-US" dirty="0">
                <a:hlinkClick r:id="rId5"/>
              </a:rPr>
              <a:t> Based on Full Scale Dynamic Measurements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57    </a:t>
            </a:r>
            <a:r>
              <a:rPr lang="en-US" dirty="0">
                <a:hlinkClick r:id="rId6"/>
              </a:rPr>
              <a:t>Evaluation of Embodied Energy and CO2 Equivalent Emissions for Building Construction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56    </a:t>
            </a:r>
            <a:r>
              <a:rPr lang="en-US" dirty="0">
                <a:hlinkClick r:id="rId7"/>
              </a:rPr>
              <a:t>Cost-Effective Energy &amp; CO2 Emissions Optimization in Building Renovation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55    </a:t>
            </a:r>
            <a:r>
              <a:rPr lang="en-US" dirty="0">
                <a:hlinkClick r:id="rId8"/>
              </a:rPr>
              <a:t>Reliability of Energy Efficient Building Retrofitting - Probability Assessment of Performance &amp; Cost (RAP-RETRO)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54    </a:t>
            </a:r>
            <a:r>
              <a:rPr lang="en-US" dirty="0">
                <a:hlinkClick r:id="rId9"/>
              </a:rPr>
              <a:t>Analysis of Micro-Generation &amp; Related Energy Technologies in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53    </a:t>
            </a:r>
            <a:r>
              <a:rPr lang="en-US" dirty="0">
                <a:hlinkClick r:id="rId10"/>
              </a:rPr>
              <a:t>Total Energy Use in Buildings: Analysis &amp; Evaluation Methods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52    </a:t>
            </a:r>
            <a:r>
              <a:rPr lang="en-US" dirty="0">
                <a:hlinkClick r:id="rId11"/>
              </a:rPr>
              <a:t>Towards Net Zero Energy Solar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51    </a:t>
            </a:r>
            <a:r>
              <a:rPr lang="en-US" dirty="0">
                <a:hlinkClick r:id="rId12"/>
              </a:rPr>
              <a:t>Energy Efficient Communities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50    </a:t>
            </a:r>
            <a:r>
              <a:rPr lang="en-US" dirty="0">
                <a:hlinkClick r:id="rId13"/>
              </a:rPr>
              <a:t>Prefabricated Systems for Low Energy Renovation of Residential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49    </a:t>
            </a:r>
            <a:r>
              <a:rPr lang="en-US" dirty="0">
                <a:hlinkClick r:id="rId14"/>
              </a:rPr>
              <a:t>Low Exergy Systems for High Performance Buildings and Communities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48    </a:t>
            </a:r>
            <a:r>
              <a:rPr lang="en-US" dirty="0">
                <a:hlinkClick r:id="rId15"/>
              </a:rPr>
              <a:t>Heat Pumping and Reversible Air Conditioning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47    </a:t>
            </a:r>
            <a:r>
              <a:rPr lang="en-US" dirty="0">
                <a:hlinkClick r:id="rId16"/>
              </a:rPr>
              <a:t>Cost Effective Commissioning of Existing and Low Energy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46    </a:t>
            </a:r>
            <a:r>
              <a:rPr lang="en-US" dirty="0">
                <a:hlinkClick r:id="rId17"/>
              </a:rPr>
              <a:t>Holistic Assessment Tool-kit on Energy Efficient Retrofit Measures for Government Buildings (</a:t>
            </a:r>
            <a:r>
              <a:rPr lang="en-US" dirty="0" err="1">
                <a:hlinkClick r:id="rId17"/>
              </a:rPr>
              <a:t>EnERGo</a:t>
            </a:r>
            <a:r>
              <a:rPr lang="en-US" dirty="0">
                <a:hlinkClick r:id="rId17"/>
              </a:rPr>
              <a:t>)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45    </a:t>
            </a:r>
            <a:r>
              <a:rPr lang="en-US" dirty="0">
                <a:hlinkClick r:id="rId18"/>
              </a:rPr>
              <a:t>Energy-Efficient Future Electric Lighting for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44    </a:t>
            </a:r>
            <a:r>
              <a:rPr lang="en-US" dirty="0">
                <a:hlinkClick r:id="rId19"/>
              </a:rPr>
              <a:t>Integrating Environmentally Responsive Elements in Buildings</a:t>
            </a:r>
            <a:endParaRPr lang="en-US" dirty="0"/>
          </a:p>
          <a:p>
            <a:r>
              <a:rPr lang="en-US" dirty="0"/>
              <a:t>N</a:t>
            </a:r>
            <a:r>
              <a:rPr lang="en-US" baseline="30000" dirty="0"/>
              <a:t>o</a:t>
            </a:r>
            <a:r>
              <a:rPr lang="en-US" dirty="0"/>
              <a:t>43    </a:t>
            </a:r>
            <a:r>
              <a:rPr lang="en-US" dirty="0">
                <a:hlinkClick r:id="rId20"/>
              </a:rPr>
              <a:t>Testing and Validation of Building Energy Simulation Tools</a:t>
            </a:r>
            <a:endParaRPr lang="en-US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0515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28DE65-14DB-4B11-9FF7-D8B8CBF38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IEA - ECB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68F4F53-2AC3-4259-B094-2604F84E7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b="1" cap="all" dirty="0"/>
              <a:t>CONTACT</a:t>
            </a:r>
          </a:p>
          <a:p>
            <a:r>
              <a:rPr lang="cs-CZ" b="1" dirty="0"/>
              <a:t>EBC </a:t>
            </a:r>
            <a:r>
              <a:rPr lang="cs-CZ" b="1" dirty="0" err="1"/>
              <a:t>Secretariat</a:t>
            </a:r>
            <a:r>
              <a:rPr lang="cs-CZ" b="1" dirty="0"/>
              <a:t> – </a:t>
            </a:r>
            <a:r>
              <a:rPr lang="cs-CZ" b="1" dirty="0" err="1"/>
              <a:t>Executive</a:t>
            </a:r>
            <a:r>
              <a:rPr lang="cs-CZ" b="1" dirty="0"/>
              <a:t> </a:t>
            </a:r>
            <a:r>
              <a:rPr lang="cs-CZ" b="1" dirty="0" err="1"/>
              <a:t>Committee</a:t>
            </a:r>
            <a:r>
              <a:rPr lang="cs-CZ" b="1" dirty="0"/>
              <a:t> Support and </a:t>
            </a:r>
            <a:r>
              <a:rPr lang="cs-CZ" b="1" dirty="0" err="1"/>
              <a:t>Service</a:t>
            </a:r>
            <a:r>
              <a:rPr lang="cs-CZ" b="1" dirty="0"/>
              <a:t> Unit (ESSU)</a:t>
            </a:r>
            <a:br>
              <a:rPr lang="cs-CZ" dirty="0"/>
            </a:br>
            <a:r>
              <a:rPr lang="cs-CZ" dirty="0" err="1"/>
              <a:t>Mr</a:t>
            </a:r>
            <a:r>
              <a:rPr lang="cs-CZ" dirty="0"/>
              <a:t> </a:t>
            </a:r>
            <a:r>
              <a:rPr lang="cs-CZ" dirty="0" err="1"/>
              <a:t>Malcolm</a:t>
            </a:r>
            <a:r>
              <a:rPr lang="cs-CZ" dirty="0"/>
              <a:t> </a:t>
            </a:r>
            <a:r>
              <a:rPr lang="cs-CZ" dirty="0" err="1"/>
              <a:t>Orme</a:t>
            </a:r>
            <a:br>
              <a:rPr lang="cs-CZ" dirty="0"/>
            </a:br>
            <a:r>
              <a:rPr lang="cs-CZ" dirty="0"/>
              <a:t>ESSU c/o AECOM</a:t>
            </a:r>
            <a:br>
              <a:rPr lang="cs-CZ" dirty="0"/>
            </a:b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Colmore</a:t>
            </a:r>
            <a:r>
              <a:rPr lang="cs-CZ" dirty="0"/>
              <a:t> </a:t>
            </a:r>
            <a:r>
              <a:rPr lang="cs-CZ" dirty="0" err="1"/>
              <a:t>Building</a:t>
            </a:r>
            <a:br>
              <a:rPr lang="cs-CZ" dirty="0"/>
            </a:br>
            <a:r>
              <a:rPr lang="cs-CZ" dirty="0" err="1"/>
              <a:t>Colmore</a:t>
            </a:r>
            <a:r>
              <a:rPr lang="cs-CZ" dirty="0"/>
              <a:t> </a:t>
            </a:r>
            <a:r>
              <a:rPr lang="cs-CZ" dirty="0" err="1"/>
              <a:t>Circus</a:t>
            </a:r>
            <a:r>
              <a:rPr lang="cs-CZ" dirty="0"/>
              <a:t> </a:t>
            </a:r>
            <a:r>
              <a:rPr lang="cs-CZ" dirty="0" err="1"/>
              <a:t>Queensway</a:t>
            </a:r>
            <a:br>
              <a:rPr lang="cs-CZ" dirty="0"/>
            </a:br>
            <a:r>
              <a:rPr lang="cs-CZ" dirty="0"/>
              <a:t>Birmingham B4 6AT </a:t>
            </a:r>
            <a:br>
              <a:rPr lang="cs-CZ" dirty="0"/>
            </a:br>
            <a:r>
              <a:rPr lang="cs-CZ" dirty="0"/>
              <a:t>United </a:t>
            </a:r>
            <a:r>
              <a:rPr lang="cs-CZ" dirty="0" err="1"/>
              <a:t>Kingdom</a:t>
            </a:r>
            <a:br>
              <a:rPr lang="cs-CZ" dirty="0"/>
            </a:br>
            <a:r>
              <a:rPr lang="cs-CZ" dirty="0"/>
              <a:t>+44 (0)121 262 1920</a:t>
            </a:r>
            <a:br>
              <a:rPr lang="cs-CZ" dirty="0"/>
            </a:br>
            <a:r>
              <a:rPr lang="cs-CZ" dirty="0">
                <a:hlinkClick r:id="rId2"/>
              </a:rPr>
              <a:t>Email</a:t>
            </a:r>
            <a:endParaRPr lang="cs-CZ" dirty="0"/>
          </a:p>
          <a:p>
            <a:r>
              <a:rPr lang="cs-CZ" b="1" dirty="0"/>
              <a:t>CHAIR</a:t>
            </a:r>
            <a:br>
              <a:rPr lang="cs-CZ" dirty="0"/>
            </a:br>
            <a:r>
              <a:rPr lang="cs-CZ" dirty="0"/>
              <a:t>Dr. </a:t>
            </a:r>
            <a:r>
              <a:rPr lang="cs-CZ" dirty="0" err="1"/>
              <a:t>Takao</a:t>
            </a:r>
            <a:r>
              <a:rPr lang="cs-CZ" dirty="0"/>
              <a:t> </a:t>
            </a:r>
            <a:r>
              <a:rPr lang="cs-CZ" dirty="0" err="1"/>
              <a:t>Sawachi</a:t>
            </a:r>
            <a:r>
              <a:rPr lang="cs-CZ" dirty="0"/>
              <a:t> (Japan)</a:t>
            </a:r>
            <a:br>
              <a:rPr lang="cs-CZ" dirty="0"/>
            </a:br>
            <a:r>
              <a:rPr lang="cs-CZ" dirty="0">
                <a:hlinkClick r:id="rId3"/>
              </a:rPr>
              <a:t>Email</a:t>
            </a:r>
            <a:endParaRPr lang="cs-CZ" dirty="0"/>
          </a:p>
          <a:p>
            <a:r>
              <a:rPr lang="cs-CZ" b="1" dirty="0"/>
              <a:t>VICE CHAIR</a:t>
            </a:r>
            <a:br>
              <a:rPr lang="cs-CZ" dirty="0"/>
            </a:br>
            <a:r>
              <a:rPr lang="cs-CZ" dirty="0" err="1"/>
              <a:t>Prof</a:t>
            </a:r>
            <a:r>
              <a:rPr lang="cs-CZ" dirty="0"/>
              <a:t> Paul </a:t>
            </a:r>
            <a:r>
              <a:rPr lang="cs-CZ" dirty="0" err="1"/>
              <a:t>Ruyssevelt</a:t>
            </a:r>
            <a:r>
              <a:rPr lang="cs-CZ" dirty="0"/>
              <a:t> (United </a:t>
            </a:r>
            <a:r>
              <a:rPr lang="cs-CZ" dirty="0" err="1"/>
              <a:t>Kingdom</a:t>
            </a:r>
            <a:r>
              <a:rPr lang="cs-CZ" dirty="0"/>
              <a:t>)</a:t>
            </a:r>
            <a:br>
              <a:rPr lang="cs-CZ" dirty="0"/>
            </a:br>
            <a:r>
              <a:rPr lang="cs-CZ" dirty="0">
                <a:hlinkClick r:id="rId4"/>
              </a:rPr>
              <a:t>Email</a:t>
            </a:r>
            <a:endParaRPr lang="cs-CZ" dirty="0"/>
          </a:p>
          <a:p>
            <a:r>
              <a:rPr lang="cs-CZ" b="1" dirty="0"/>
              <a:t>IEA </a:t>
            </a:r>
            <a:r>
              <a:rPr lang="cs-CZ" b="1" dirty="0" err="1"/>
              <a:t>Secretariat</a:t>
            </a:r>
            <a:br>
              <a:rPr lang="cs-CZ" dirty="0"/>
            </a:br>
            <a:r>
              <a:rPr lang="cs-CZ" dirty="0"/>
              <a:t>Brian Dean</a:t>
            </a:r>
            <a:br>
              <a:rPr lang="cs-CZ" dirty="0"/>
            </a:b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Efficiency</a:t>
            </a:r>
            <a:br>
              <a:rPr lang="cs-CZ" dirty="0"/>
            </a:br>
            <a:r>
              <a:rPr lang="cs-CZ" dirty="0"/>
              <a:t>International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Agency</a:t>
            </a:r>
            <a:br>
              <a:rPr lang="cs-CZ" dirty="0"/>
            </a:br>
            <a:r>
              <a:rPr lang="cs-CZ" dirty="0"/>
              <a:t>9 </a:t>
            </a:r>
            <a:r>
              <a:rPr lang="cs-CZ" dirty="0" err="1"/>
              <a:t>rue</a:t>
            </a:r>
            <a:r>
              <a:rPr lang="cs-CZ" dirty="0"/>
              <a:t> de la </a:t>
            </a:r>
            <a:r>
              <a:rPr lang="cs-CZ" dirty="0" err="1"/>
              <a:t>Fédération</a:t>
            </a:r>
            <a:br>
              <a:rPr lang="cs-CZ" dirty="0"/>
            </a:br>
            <a:r>
              <a:rPr lang="cs-CZ" dirty="0"/>
              <a:t>75015 Paris </a:t>
            </a:r>
            <a:r>
              <a:rPr lang="cs-CZ" dirty="0" err="1"/>
              <a:t>Cedex</a:t>
            </a:r>
            <a:r>
              <a:rPr lang="cs-CZ" dirty="0"/>
              <a:t> 15</a:t>
            </a:r>
            <a:br>
              <a:rPr lang="cs-CZ" dirty="0"/>
            </a:br>
            <a:r>
              <a:rPr lang="cs-CZ" dirty="0"/>
              <a:t>France</a:t>
            </a:r>
            <a:br>
              <a:rPr lang="cs-CZ" dirty="0"/>
            </a:br>
            <a:r>
              <a:rPr lang="cs-CZ" dirty="0"/>
              <a:t>+33 (0) 1 40 57 65 31</a:t>
            </a:r>
            <a:br>
              <a:rPr lang="cs-CZ" dirty="0"/>
            </a:br>
            <a:r>
              <a:rPr lang="cs-CZ" dirty="0">
                <a:hlinkClick r:id="rId5"/>
              </a:rPr>
              <a:t>Email</a:t>
            </a: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09383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64</Words>
  <Application>Microsoft Office PowerPoint</Application>
  <PresentationFormat>Širokoúhlá obrazovka</PresentationFormat>
  <Paragraphs>55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IEA - ECB</vt:lpstr>
      <vt:lpstr>IEA - ECB</vt:lpstr>
      <vt:lpstr>IEA - ECB</vt:lpstr>
      <vt:lpstr>IEA - ECB</vt:lpstr>
      <vt:lpstr>IEA - ECB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IEA - ECB</dc:title>
  <dc:creator>Irena Plocková</dc:creator>
  <cp:lastModifiedBy>Irena Plocková</cp:lastModifiedBy>
  <cp:revision>2</cp:revision>
  <dcterms:created xsi:type="dcterms:W3CDTF">2018-06-03T21:01:05Z</dcterms:created>
  <dcterms:modified xsi:type="dcterms:W3CDTF">2018-06-03T21:08:57Z</dcterms:modified>
</cp:coreProperties>
</file>