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74" r:id="rId3"/>
    <p:sldId id="258" r:id="rId4"/>
    <p:sldId id="263" r:id="rId5"/>
    <p:sldId id="260" r:id="rId6"/>
    <p:sldId id="264" r:id="rId7"/>
    <p:sldId id="261" r:id="rId8"/>
    <p:sldId id="269" r:id="rId9"/>
    <p:sldId id="270" r:id="rId10"/>
    <p:sldId id="266" r:id="rId11"/>
    <p:sldId id="272" r:id="rId12"/>
    <p:sldId id="271" r:id="rId13"/>
    <p:sldId id="27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2" d="100"/>
          <a:sy n="82" d="100"/>
        </p:scale>
        <p:origin x="8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sarka.truneckova@chrudim-city.cz" TargetMode="External"/><Relationship Id="rId2" Type="http://schemas.openxmlformats.org/officeDocument/2006/relationships/hyperlink" Target="mailto:frantisek.pilny@chrudim-city.cz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3098" y="2012509"/>
            <a:ext cx="9071514" cy="38764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5000"/>
              </a:srgbClr>
            </a:outerShdw>
          </a:effectLst>
        </p:spPr>
      </p:pic>
      <p:sp>
        <p:nvSpPr>
          <p:cNvPr id="5" name="Podnadpis 2"/>
          <p:cNvSpPr txBox="1">
            <a:spLocks/>
          </p:cNvSpPr>
          <p:nvPr/>
        </p:nvSpPr>
        <p:spPr>
          <a:xfrm>
            <a:off x="2433098" y="65942"/>
            <a:ext cx="9071513" cy="1838946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s-CZ" sz="4000" dirty="0"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cs-CZ" sz="4000" dirty="0">
                <a:latin typeface="Arial" pitchFamily="34" charset="0"/>
                <a:cs typeface="Arial" pitchFamily="34" charset="0"/>
              </a:rPr>
              <a:t>Chceme být „zdravým a udržitelným“ městem -  budoucnost řešíme společně prostřednictvím projektu Zdravé město a </a:t>
            </a:r>
            <a:r>
              <a:rPr lang="cs-CZ" sz="4000" dirty="0" smtClean="0">
                <a:latin typeface="Arial" pitchFamily="34" charset="0"/>
                <a:cs typeface="Arial" pitchFamily="34" charset="0"/>
              </a:rPr>
              <a:t>MA21</a:t>
            </a:r>
            <a:endParaRPr lang="cs-CZ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znak města - orlic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751265" y="2097887"/>
            <a:ext cx="864096" cy="9625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4" descr="Chrudim_zdrave_mesto_ENG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39147" y="2097887"/>
            <a:ext cx="1240061" cy="9625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302958" y="2097888"/>
            <a:ext cx="985412" cy="803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Obrázek 8" descr="cz-logo-nszm-barva.gi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2061" y="2097887"/>
            <a:ext cx="1139463" cy="803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477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6186115" y="341906"/>
            <a:ext cx="5398935" cy="6111430"/>
          </a:xfrm>
        </p:spPr>
        <p:txBody>
          <a:bodyPr>
            <a:noAutofit/>
          </a:bodyPr>
          <a:lstStyle/>
          <a:p>
            <a:r>
              <a:rPr lang="cs-CZ" sz="2000" dirty="0">
                <a:cs typeface="Arial" pitchFamily="34" charset="0"/>
              </a:rPr>
              <a:t>cíl 3 -Zdraví a kvalitní život - SŠZS</a:t>
            </a:r>
          </a:p>
          <a:p>
            <a:r>
              <a:rPr lang="cs-CZ" sz="2000" dirty="0">
                <a:cs typeface="Arial" pitchFamily="34" charset="0"/>
              </a:rPr>
              <a:t>cíl 4 - Kvalitní vzdělávání – Mama klub</a:t>
            </a:r>
          </a:p>
          <a:p>
            <a:r>
              <a:rPr lang="cs-CZ" sz="2000" dirty="0"/>
              <a:t>cíl 6 - Pitná voda, kanalizace - </a:t>
            </a:r>
            <a:r>
              <a:rPr lang="cs-CZ" sz="2000" dirty="0">
                <a:cs typeface="Arial" pitchFamily="34" charset="0"/>
              </a:rPr>
              <a:t>Vodní zdroje</a:t>
            </a:r>
          </a:p>
          <a:p>
            <a:r>
              <a:rPr lang="cs-CZ" sz="2000" dirty="0"/>
              <a:t>cíl 7 - Dostupné a čisté energie – Regionální muzeum</a:t>
            </a:r>
          </a:p>
          <a:p>
            <a:r>
              <a:rPr lang="cs-CZ" sz="2000" dirty="0">
                <a:cs typeface="Arial" pitchFamily="34" charset="0"/>
              </a:rPr>
              <a:t>cíl 8 - Důstojná práce a ekonomický růst – Charita ČR</a:t>
            </a:r>
          </a:p>
          <a:p>
            <a:r>
              <a:rPr lang="cs-CZ" sz="2000" dirty="0">
                <a:cs typeface="Arial" pitchFamily="34" charset="0"/>
              </a:rPr>
              <a:t>cíl 11 - Udržitelná města a obce - SMO</a:t>
            </a:r>
          </a:p>
          <a:p>
            <a:r>
              <a:rPr lang="cs-CZ" sz="2000" dirty="0">
                <a:cs typeface="Arial" pitchFamily="34" charset="0"/>
              </a:rPr>
              <a:t>cíl 12  - Odpovědná výroba a spotřeba – Ekocentrum Paleta (předcházení vzniku odpadů, Re-use)</a:t>
            </a:r>
          </a:p>
          <a:p>
            <a:r>
              <a:rPr lang="cs-CZ" sz="2000" dirty="0">
                <a:cs typeface="Arial" pitchFamily="34" charset="0"/>
              </a:rPr>
              <a:t>cíl 13 - Klimatická opatření – </a:t>
            </a:r>
            <a:r>
              <a:rPr lang="cs-CZ" sz="2000" dirty="0" err="1">
                <a:cs typeface="Arial" pitchFamily="34" charset="0"/>
              </a:rPr>
              <a:t>MěÚ</a:t>
            </a:r>
            <a:endParaRPr lang="cs-CZ" sz="2000" dirty="0">
              <a:cs typeface="Arial" pitchFamily="34" charset="0"/>
            </a:endParaRPr>
          </a:p>
          <a:p>
            <a:r>
              <a:rPr lang="cs-CZ" sz="2000" dirty="0">
                <a:cs typeface="Arial" pitchFamily="34" charset="0"/>
              </a:rPr>
              <a:t>cíl 15 - Život na souši – Zelený dům</a:t>
            </a:r>
          </a:p>
          <a:p>
            <a:r>
              <a:rPr lang="cs-CZ" sz="2000" dirty="0">
                <a:cs typeface="Arial" pitchFamily="34" charset="0"/>
              </a:rPr>
              <a:t>cíl 17 - Partnerství ke splnění cílů – obecný úvod</a:t>
            </a:r>
          </a:p>
          <a:p>
            <a:endParaRPr lang="cs-CZ" sz="2000" dirty="0">
              <a:cs typeface="Arial" pitchFamily="34" charset="0"/>
            </a:endParaRPr>
          </a:p>
          <a:p>
            <a:endParaRPr lang="cs-CZ" sz="2000" dirty="0">
              <a:cs typeface="Arial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9536" y="188641"/>
            <a:ext cx="3672408" cy="2450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9692" y="2708920"/>
            <a:ext cx="3712253" cy="2088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916" y="4885389"/>
            <a:ext cx="3235648" cy="1821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095984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091193" y="453224"/>
            <a:ext cx="4811883" cy="5457998"/>
          </a:xfrm>
        </p:spPr>
        <p:txBody>
          <a:bodyPr>
            <a:norm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Jaké problémy vnímáte, že jsou spojeny s rozvojovým světem?  </a:t>
            </a:r>
            <a:r>
              <a:rPr lang="cs-C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evaluace </a:t>
            </a:r>
            <a:r>
              <a:rPr lang="cs-C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 úvodu, i na závěr, po absolvování jednotlivých workshopů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společně </a:t>
            </a:r>
            <a:r>
              <a:rPr lang="cs-C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 týmu si pak připravili odpověď na osobní otázku – </a:t>
            </a:r>
          </a:p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ČÍM MOHU JÁ PŘISPĚT KE </a:t>
            </a:r>
            <a:r>
              <a:rPr lang="cs-C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ZMĚNĚ</a:t>
            </a:r>
          </a:p>
          <a:p>
            <a:pPr mar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cs-C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 </a:t>
            </a:r>
            <a:r>
              <a:rPr lang="cs-C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OBLASTI GLOBÁLNÍ ODPOVĚDNOSTI?</a:t>
            </a:r>
          </a:p>
          <a:p>
            <a:endParaRPr lang="cs-CZ" sz="2000" dirty="0"/>
          </a:p>
        </p:txBody>
      </p:sp>
      <p:pic>
        <p:nvPicPr>
          <p:cNvPr id="5" name="Picture 2" descr="Na obrázku může být: 16 lidí, smějící se lidé, stojící lidé, strom, venku a přírod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14012" y="684651"/>
            <a:ext cx="4313238" cy="2636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876" y="3717032"/>
            <a:ext cx="4509830" cy="2539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0858" y="3775351"/>
            <a:ext cx="4307100" cy="2422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301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150" y="4017962"/>
            <a:ext cx="9525" cy="9525"/>
          </a:xfr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5505" y="211641"/>
            <a:ext cx="4599879" cy="3063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7962" y="2991182"/>
            <a:ext cx="6315986" cy="3552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062" y="344610"/>
            <a:ext cx="3474219" cy="2313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381" y="3555356"/>
            <a:ext cx="3909060" cy="2763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2956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89212" y="1709530"/>
            <a:ext cx="8915400" cy="4201692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 smtClean="0"/>
              <a:t>František Pilný – starosta města Chrudim</a:t>
            </a:r>
          </a:p>
          <a:p>
            <a:pPr marL="0" indent="0" algn="ctr">
              <a:buNone/>
            </a:pPr>
            <a:r>
              <a:rPr lang="cs-CZ" dirty="0" smtClean="0">
                <a:hlinkClick r:id="rId2"/>
              </a:rPr>
              <a:t>frantisek.pilny@chrudim-city.cz</a:t>
            </a:r>
            <a:endParaRPr lang="cs-CZ" dirty="0" smtClean="0"/>
          </a:p>
          <a:p>
            <a:pPr marL="0" indent="0" algn="ctr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Šárka Trunečková – koordinátorka projektu Zdravé město a MA 21</a:t>
            </a:r>
          </a:p>
          <a:p>
            <a:pPr marL="0" indent="0" algn="ctr">
              <a:buNone/>
            </a:pPr>
            <a:r>
              <a:rPr lang="cs-CZ" dirty="0" smtClean="0">
                <a:hlinkClick r:id="rId3"/>
              </a:rPr>
              <a:t>sarka.truneckova@chrudim-city.cz</a:t>
            </a:r>
            <a:endParaRPr lang="cs-CZ" dirty="0" smtClean="0"/>
          </a:p>
          <a:p>
            <a:pPr marL="0" indent="0" algn="ctr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370287" y="219303"/>
            <a:ext cx="8911687" cy="12808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711200">
              <a:lnSpc>
                <a:spcPct val="90000"/>
              </a:lnSpc>
              <a:spcAft>
                <a:spcPct val="35000"/>
              </a:spcAft>
            </a:pPr>
            <a: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  <a:t/>
            </a:r>
            <a:b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</a:br>
            <a:r>
              <a:rPr lang="cs-CZ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Děkujeme za pozornost. 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519" y="4244732"/>
            <a:ext cx="9271221" cy="2424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1402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69489" y="2133600"/>
            <a:ext cx="9135123" cy="3777622"/>
          </a:xfrm>
        </p:spPr>
        <p:txBody>
          <a:bodyPr>
            <a:noAutofit/>
          </a:bodyPr>
          <a:lstStyle/>
          <a:p>
            <a:r>
              <a:rPr lang="cs-CZ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Zdravé 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město - 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členství v NSZM ČR od roku 2001 – vytvoření systému</a:t>
            </a:r>
            <a:endParaRPr lang="cs-CZ" sz="16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MA 21 –</a:t>
            </a:r>
            <a:r>
              <a:rPr lang="cs-CZ" sz="1600" b="1" dirty="0">
                <a:latin typeface="Arial" pitchFamily="34" charset="0"/>
                <a:cs typeface="Arial" pitchFamily="34" charset="0"/>
              </a:rPr>
              <a:t> nástroj, metoda pro uvedení systému - od roku 2005 – zapojování obyvatel do rozvoje města, propojení komunitního a strategického 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plánování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Systémové projekty : 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Pakt starostů a primátorů – 2015 – Akční plán udržitelné energetiky – energetický manažer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Adaptační strategie města Chrudim na změnu klimatu – zasakování vody v krajině, výsadba zeleně apod. 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Participativní rozpočet města Chrudim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Strategické plánování a řízení </a:t>
            </a:r>
          </a:p>
          <a:p>
            <a:r>
              <a:rPr lang="cs-CZ" sz="1600" b="1" dirty="0" err="1" smtClean="0">
                <a:latin typeface="Arial" pitchFamily="34" charset="0"/>
                <a:cs typeface="Arial" pitchFamily="34" charset="0"/>
              </a:rPr>
              <a:t>Fairtradové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 město od roku 2014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Zdravotní plán města apod.</a:t>
            </a:r>
          </a:p>
          <a:p>
            <a:r>
              <a:rPr lang="cs-CZ" sz="1600" b="1" dirty="0" smtClean="0">
                <a:latin typeface="Arial" pitchFamily="34" charset="0"/>
                <a:cs typeface="Arial" pitchFamily="34" charset="0"/>
              </a:rPr>
              <a:t>Dost bylo plastů</a:t>
            </a:r>
          </a:p>
          <a:p>
            <a:endParaRPr lang="cs-CZ" sz="1600" b="1" dirty="0">
              <a:latin typeface="Arial" pitchFamily="34" charset="0"/>
              <a:cs typeface="Arial" pitchFamily="34" charset="0"/>
            </a:endParaRPr>
          </a:p>
          <a:p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Nadpis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Systém Zdravé město a MA 21</a:t>
            </a:r>
            <a:endParaRPr lang="cs-CZ" b="1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368" y="4795935"/>
            <a:ext cx="2719036" cy="181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45840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9646" y="0"/>
            <a:ext cx="68527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11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cs-CZ" b="1" dirty="0" smtClean="0"/>
              <a:t>Audit udržitelného rozvoje </a:t>
            </a:r>
            <a:br>
              <a:rPr lang="cs-CZ" b="1" dirty="0" smtClean="0"/>
            </a:br>
            <a:r>
              <a:rPr lang="cs-CZ" b="1" dirty="0" smtClean="0"/>
              <a:t>2019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Město Chrudim poprvé prošlo auditem UR v roce 2013</a:t>
            </a:r>
          </a:p>
          <a:p>
            <a:r>
              <a:rPr lang="cs-CZ" dirty="0" smtClean="0"/>
              <a:t>V roce 2016 a 2019 probíhal tzv. re audit UR</a:t>
            </a:r>
          </a:p>
          <a:p>
            <a:r>
              <a:rPr lang="cs-CZ" dirty="0" smtClean="0"/>
              <a:t>Od roku 2013 se nám daří naplňovat kritéria nejvyšší kategorie v oblasti MA 21 – kategorie „A“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443" y="3836504"/>
            <a:ext cx="3609893" cy="2707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9253" y="3919659"/>
            <a:ext cx="4665359" cy="2624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1114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81200" y="1484785"/>
            <a:ext cx="8229600" cy="4641379"/>
          </a:xfrm>
        </p:spPr>
        <p:txBody>
          <a:bodyPr>
            <a:normAutofit/>
          </a:bodyPr>
          <a:lstStyle/>
          <a:p>
            <a:endParaRPr lang="cs-CZ" dirty="0" smtClean="0"/>
          </a:p>
          <a:p>
            <a:r>
              <a:rPr lang="cs-CZ" dirty="0" smtClean="0"/>
              <a:t>Správa </a:t>
            </a:r>
            <a:r>
              <a:rPr lang="cs-CZ" dirty="0"/>
              <a:t>věcí veřejných a územní rozvoj</a:t>
            </a:r>
          </a:p>
          <a:p>
            <a:r>
              <a:rPr lang="cs-CZ" dirty="0"/>
              <a:t>Životní prostředí</a:t>
            </a:r>
          </a:p>
          <a:p>
            <a:r>
              <a:rPr lang="cs-CZ" dirty="0"/>
              <a:t>Udržitelná spotřeba a výroba</a:t>
            </a:r>
          </a:p>
          <a:p>
            <a:r>
              <a:rPr lang="cs-CZ" dirty="0"/>
              <a:t>Doprava a mobilita</a:t>
            </a:r>
          </a:p>
          <a:p>
            <a:r>
              <a:rPr lang="cs-CZ" dirty="0"/>
              <a:t>Zdraví</a:t>
            </a:r>
          </a:p>
          <a:p>
            <a:r>
              <a:rPr lang="cs-CZ" dirty="0"/>
              <a:t>Místní ekonomika</a:t>
            </a:r>
          </a:p>
          <a:p>
            <a:r>
              <a:rPr lang="cs-CZ" dirty="0"/>
              <a:t>Vzdělávání a výchova</a:t>
            </a:r>
          </a:p>
          <a:p>
            <a:r>
              <a:rPr lang="cs-CZ" dirty="0"/>
              <a:t>Kultura, volný čas</a:t>
            </a:r>
          </a:p>
          <a:p>
            <a:r>
              <a:rPr lang="cs-CZ" dirty="0"/>
              <a:t>Sociální prostředí</a:t>
            </a:r>
          </a:p>
          <a:p>
            <a:r>
              <a:rPr lang="cs-CZ" dirty="0"/>
              <a:t>Globální odpovědnost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3032" y="2457332"/>
            <a:ext cx="4655527" cy="3549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Nadpis 1"/>
          <p:cNvSpPr>
            <a:spLocks noGrp="1"/>
          </p:cNvSpPr>
          <p:nvPr>
            <p:ph type="title"/>
          </p:nvPr>
        </p:nvSpPr>
        <p:spPr>
          <a:xfrm>
            <a:off x="2171506" y="203895"/>
            <a:ext cx="8911687" cy="128089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  <a:t/>
            </a:r>
            <a:b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</a:br>
            <a: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  <a:t>10 </a:t>
            </a:r>
            <a:r>
              <a:rPr lang="cs-CZ" b="1" dirty="0">
                <a:solidFill>
                  <a:prstClr val="black"/>
                </a:solidFill>
                <a:latin typeface="Verdana" pitchFamily="32" charset="0"/>
              </a:rPr>
              <a:t>témat UR</a:t>
            </a:r>
            <a:endParaRPr lang="cs-CZ" b="1" dirty="0">
              <a:solidFill>
                <a:schemeClr val="tx1"/>
              </a:solidFill>
              <a:latin typeface="Verdan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4130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89212" y="612250"/>
            <a:ext cx="8915400" cy="5298972"/>
          </a:xfrm>
        </p:spPr>
        <p:txBody>
          <a:bodyPr/>
          <a:lstStyle/>
          <a:p>
            <a:r>
              <a:rPr lang="cs-CZ" dirty="0" smtClean="0"/>
              <a:t>Audit je založen na sebehodnocení města v 10 oblastech UR</a:t>
            </a:r>
          </a:p>
          <a:p>
            <a:r>
              <a:rPr lang="cs-CZ" dirty="0" smtClean="0"/>
              <a:t>Je oponováno externími hodnotiteli – odborníky </a:t>
            </a:r>
          </a:p>
          <a:p>
            <a:r>
              <a:rPr lang="cs-CZ" dirty="0" smtClean="0"/>
              <a:t>Výstupy auditu schvaluje  zastupitelstvo města </a:t>
            </a:r>
          </a:p>
          <a:p>
            <a:r>
              <a:rPr lang="cs-CZ" dirty="0" smtClean="0"/>
              <a:t>Doporučení oborníků jsou zapracována do strategických a koncepčních dokumentů města </a:t>
            </a:r>
          </a:p>
          <a:p>
            <a:r>
              <a:rPr lang="cs-CZ" dirty="0" smtClean="0"/>
              <a:t>Jsou realizována dle možností města a bývají součástí akcí, kampaní, projektů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651" y="3561538"/>
            <a:ext cx="3552445" cy="2664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539" y="3561538"/>
            <a:ext cx="3552445" cy="26643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966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8622" y="319877"/>
            <a:ext cx="9863405" cy="6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1931437" y="203895"/>
            <a:ext cx="9563877" cy="12808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Zpracování </a:t>
            </a:r>
            <a:r>
              <a:rPr lang="cs-CZ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analýzy </a:t>
            </a:r>
            <a:r>
              <a:rPr lang="cs-CZ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výchovy pro udržitelný rozvoj ve </a:t>
            </a:r>
            <a:r>
              <a:rPr lang="cs-CZ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školách</a:t>
            </a:r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1302426" y="1812112"/>
            <a:ext cx="5638819" cy="3777622"/>
          </a:xfrm>
        </p:spPr>
        <p:txBody>
          <a:bodyPr/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hodnoceno 42 indikátorů ve 4 oblastech 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finanční 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ohodnocení 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hodnocení </a:t>
            </a:r>
            <a:r>
              <a:rPr lang="cs-CZ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 součástí výročních zpráv škol</a:t>
            </a:r>
          </a:p>
          <a:p>
            <a:endParaRPr lang="cs-CZ" dirty="0"/>
          </a:p>
          <a:p>
            <a:endParaRPr lang="cs-CZ" dirty="0"/>
          </a:p>
        </p:txBody>
      </p:sp>
      <p:graphicFrame>
        <p:nvGraphicFramePr>
          <p:cNvPr id="12" name="Zástupný symbol pro obsah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19865416"/>
              </p:ext>
            </p:extLst>
          </p:nvPr>
        </p:nvGraphicFramePr>
        <p:xfrm>
          <a:off x="7191375" y="2125663"/>
          <a:ext cx="4178990" cy="3642678"/>
        </p:xfrm>
        <a:graphic>
          <a:graphicData uri="http://schemas.openxmlformats.org/drawingml/2006/table">
            <a:tbl>
              <a:tblPr/>
              <a:tblGrid>
                <a:gridCol w="4178990"/>
              </a:tblGrid>
              <a:tr h="54466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Hodnocené oblasti VUR</a:t>
                      </a:r>
                    </a:p>
                    <a:p>
                      <a:pPr algn="ctr" fontAlgn="b"/>
                      <a:endParaRPr lang="cs-CZ" sz="18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662">
                <a:tc>
                  <a:txBody>
                    <a:bodyPr/>
                    <a:lstStyle/>
                    <a:p>
                      <a:pPr marL="400050" indent="-400050" algn="l" fontAlgn="ctr">
                        <a:buAutoNum type="romanUcPeriod"/>
                      </a:pPr>
                      <a:r>
                        <a:rPr lang="cs-CZ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Indikátory managementu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</a:tr>
              <a:tr h="99854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II</a:t>
                      </a:r>
                      <a:r>
                        <a:rPr lang="cs-CZ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. Indikátory 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výchovy a vzdělání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</a:tr>
              <a:tr h="99854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III</a:t>
                      </a:r>
                      <a:r>
                        <a:rPr lang="cs-CZ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. Indikátory 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zdraví a sociálního prostředí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</a:tr>
              <a:tr h="544662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IV</a:t>
                      </a:r>
                      <a:r>
                        <a:rPr lang="cs-CZ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. Indikátory 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provozní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</a:tr>
            </a:tbl>
          </a:graphicData>
        </a:graphic>
      </p:graphicFrame>
      <p:pic>
        <p:nvPicPr>
          <p:cNvPr id="14" name="Obrázek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649" y="3008724"/>
            <a:ext cx="2704769" cy="2028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4384" y="4727333"/>
            <a:ext cx="2632765" cy="1974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7237">
            <a:off x="4460274" y="3119025"/>
            <a:ext cx="2410631" cy="1807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50413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313830" y="1630017"/>
            <a:ext cx="4589246" cy="4842345"/>
          </a:xfrm>
        </p:spPr>
        <p:txBody>
          <a:bodyPr>
            <a:noAutofit/>
          </a:bodyPr>
          <a:lstStyle/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1900" dirty="0">
                <a:latin typeface="Arial" pitchFamily="34" charset="0"/>
                <a:cs typeface="Arial" pitchFamily="34" charset="0"/>
              </a:rPr>
              <a:t>vychází ze schválených cílů udržitelného rozvoje (</a:t>
            </a:r>
            <a:r>
              <a:rPr lang="cs-CZ" sz="1900" dirty="0" err="1">
                <a:latin typeface="Arial" pitchFamily="34" charset="0"/>
                <a:cs typeface="Arial" pitchFamily="34" charset="0"/>
              </a:rPr>
              <a:t>SDGs</a:t>
            </a:r>
            <a:r>
              <a:rPr lang="cs-CZ" sz="1900" dirty="0">
                <a:latin typeface="Arial" pitchFamily="34" charset="0"/>
                <a:cs typeface="Arial" pitchFamily="34" charset="0"/>
              </a:rPr>
              <a:t>)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1900" dirty="0" smtClean="0">
                <a:latin typeface="Arial" pitchFamily="34" charset="0"/>
                <a:cs typeface="Arial" pitchFamily="34" charset="0"/>
              </a:rPr>
              <a:t>připravilo </a:t>
            </a:r>
            <a:r>
              <a:rPr lang="cs-CZ" sz="1900" dirty="0">
                <a:latin typeface="Arial" pitchFamily="34" charset="0"/>
                <a:cs typeface="Arial" pitchFamily="34" charset="0"/>
              </a:rPr>
              <a:t>město Chrudim prostřednictvím projektu Zdravé město a MA 21 ve spolupráci s Charitou ČR a SMO ČR a partnery projektu ZM a MA 21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1900" dirty="0" smtClean="0">
                <a:latin typeface="Arial" pitchFamily="34" charset="0"/>
                <a:cs typeface="Arial" pitchFamily="34" charset="0"/>
              </a:rPr>
              <a:t>je </a:t>
            </a:r>
            <a:r>
              <a:rPr lang="cs-CZ" sz="1900" dirty="0">
                <a:latin typeface="Arial" pitchFamily="34" charset="0"/>
                <a:cs typeface="Arial" pitchFamily="34" charset="0"/>
              </a:rPr>
              <a:t>určena pro žáky 6. – 8. tříd ZŠ v Chrudimi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1900" dirty="0" smtClean="0">
                <a:latin typeface="Arial" pitchFamily="34" charset="0"/>
                <a:cs typeface="Arial" pitchFamily="34" charset="0"/>
              </a:rPr>
              <a:t>cíle </a:t>
            </a:r>
            <a:r>
              <a:rPr lang="cs-CZ" sz="1900" dirty="0">
                <a:latin typeface="Arial" pitchFamily="34" charset="0"/>
                <a:cs typeface="Arial" pitchFamily="34" charset="0"/>
              </a:rPr>
              <a:t>byly vybírány tak, aby mohly být propojeny s konkrétní realizací ze strany města – praktický příklad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1900" dirty="0" smtClean="0">
                <a:latin typeface="Arial" pitchFamily="34" charset="0"/>
                <a:cs typeface="Arial" pitchFamily="34" charset="0"/>
              </a:rPr>
              <a:t>zajištění </a:t>
            </a:r>
            <a:r>
              <a:rPr lang="cs-CZ" sz="1900" dirty="0">
                <a:latin typeface="Arial" pitchFamily="34" charset="0"/>
                <a:cs typeface="Arial" pitchFamily="34" charset="0"/>
              </a:rPr>
              <a:t>stanovišť ze strany partnerských organizací – odbornost, materiály apod. 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cs-CZ" sz="1900" dirty="0" smtClean="0">
                <a:latin typeface="Arial" pitchFamily="34" charset="0"/>
                <a:cs typeface="Arial" pitchFamily="34" charset="0"/>
              </a:rPr>
              <a:t>spolupráce </a:t>
            </a:r>
            <a:r>
              <a:rPr lang="cs-CZ" sz="1900" dirty="0">
                <a:latin typeface="Arial" pitchFamily="34" charset="0"/>
                <a:cs typeface="Arial" pitchFamily="34" charset="0"/>
              </a:rPr>
              <a:t>s Informačním centrem OSN</a:t>
            </a:r>
          </a:p>
          <a:p>
            <a:pPr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endParaRPr lang="cs-CZ" sz="19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endParaRPr lang="cs-CZ" sz="1900" dirty="0"/>
          </a:p>
        </p:txBody>
      </p:sp>
      <p:sp>
        <p:nvSpPr>
          <p:cNvPr id="5" name="Nadpis 1"/>
          <p:cNvSpPr txBox="1">
            <a:spLocks noGrp="1"/>
          </p:cNvSpPr>
          <p:nvPr>
            <p:ph type="title"/>
          </p:nvPr>
        </p:nvSpPr>
        <p:spPr>
          <a:xfrm>
            <a:off x="2370287" y="219303"/>
            <a:ext cx="8911687" cy="12808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defTabSz="711200">
              <a:lnSpc>
                <a:spcPct val="90000"/>
              </a:lnSpc>
              <a:spcAft>
                <a:spcPct val="35000"/>
              </a:spcAft>
            </a:pPr>
            <a: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  <a:t/>
            </a:r>
            <a:br>
              <a:rPr lang="cs-CZ" b="1" dirty="0" smtClean="0">
                <a:solidFill>
                  <a:prstClr val="black"/>
                </a:solidFill>
                <a:latin typeface="Verdana" pitchFamily="32" charset="0"/>
              </a:rPr>
            </a:br>
            <a:r>
              <a:rPr lang="cs-CZ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Akce „Chrudim za udržitelný </a:t>
            </a:r>
            <a:r>
              <a:rPr lang="cs-CZ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svět“</a:t>
            </a:r>
            <a:endParaRPr lang="cs-CZ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5327" y="1565437"/>
            <a:ext cx="4066178" cy="263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78893" y="4412310"/>
            <a:ext cx="3603081" cy="2216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912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ébla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288</TotalTime>
  <Words>445</Words>
  <Application>Microsoft Office PowerPoint</Application>
  <PresentationFormat>Širokoúhlá obrazovka</PresentationFormat>
  <Paragraphs>72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Verdana</vt:lpstr>
      <vt:lpstr>Wingdings 3</vt:lpstr>
      <vt:lpstr>Stébla</vt:lpstr>
      <vt:lpstr>Prezentace aplikace PowerPoint</vt:lpstr>
      <vt:lpstr> Systém Zdravé město a MA 21</vt:lpstr>
      <vt:lpstr>Prezentace aplikace PowerPoint</vt:lpstr>
      <vt:lpstr>Audit udržitelného rozvoje  2019</vt:lpstr>
      <vt:lpstr> 10 témat UR</vt:lpstr>
      <vt:lpstr>Prezentace aplikace PowerPoint</vt:lpstr>
      <vt:lpstr>Prezentace aplikace PowerPoint</vt:lpstr>
      <vt:lpstr>Prezentace aplikace PowerPoint</vt:lpstr>
      <vt:lpstr> Akce „Chrudim za udržitelný svět“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Město Chrudim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Trunečková Šárka</dc:creator>
  <cp:lastModifiedBy>Trunečková Šárka</cp:lastModifiedBy>
  <cp:revision>18</cp:revision>
  <dcterms:created xsi:type="dcterms:W3CDTF">2019-11-20T11:47:31Z</dcterms:created>
  <dcterms:modified xsi:type="dcterms:W3CDTF">2019-11-22T07:14:05Z</dcterms:modified>
</cp:coreProperties>
</file>