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428" r:id="rId2"/>
    <p:sldId id="457" r:id="rId3"/>
    <p:sldId id="274" r:id="rId4"/>
    <p:sldId id="276" r:id="rId5"/>
    <p:sldId id="453" r:id="rId6"/>
    <p:sldId id="438" r:id="rId7"/>
    <p:sldId id="454" r:id="rId8"/>
    <p:sldId id="455" r:id="rId9"/>
    <p:sldId id="439" r:id="rId10"/>
    <p:sldId id="445" r:id="rId11"/>
    <p:sldId id="446" r:id="rId12"/>
    <p:sldId id="440" r:id="rId13"/>
    <p:sldId id="44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Úvod" id="{AA12CD6B-6462-4465-A088-2CCF77533FBE}">
          <p14:sldIdLst>
            <p14:sldId id="428"/>
            <p14:sldId id="457"/>
            <p14:sldId id="274"/>
            <p14:sldId id="276"/>
            <p14:sldId id="453"/>
            <p14:sldId id="438"/>
            <p14:sldId id="454"/>
            <p14:sldId id="455"/>
            <p14:sldId id="439"/>
            <p14:sldId id="445"/>
            <p14:sldId id="446"/>
            <p14:sldId id="440"/>
          </p14:sldIdLst>
        </p14:section>
        <p14:section name="End" id="{EFD9B53C-96D3-4D1C-B8C9-7CAD580F804F}">
          <p14:sldIdLst>
            <p14:sldId id="4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1B60"/>
    <a:srgbClr val="00A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56" autoAdjust="0"/>
    <p:restoredTop sz="96667" autoAdjust="0"/>
  </p:normalViewPr>
  <p:slideViewPr>
    <p:cSldViewPr snapToGrid="0" showGuides="1">
      <p:cViewPr varScale="1">
        <p:scale>
          <a:sx n="74" d="100"/>
          <a:sy n="74" d="100"/>
        </p:scale>
        <p:origin x="972" y="72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618DD-86B1-4110-9D72-05A9559DF4D5}" type="datetimeFigureOut">
              <a:rPr lang="cs-CZ" smtClean="0"/>
              <a:t>22.11.2019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5C33C-0185-48E0-A410-AB175CC722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292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A670C-74D0-462E-B0F5-C408EF737D8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167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A670C-74D0-462E-B0F5-C408EF737D8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1931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A670C-74D0-462E-B0F5-C408EF737D8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866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nadpis 1">
            <a:extLst>
              <a:ext uri="{FF2B5EF4-FFF2-40B4-BE49-F238E27FC236}">
                <a16:creationId xmlns:a16="http://schemas.microsoft.com/office/drawing/2014/main" xmlns="" id="{F01E9A1D-1492-4DBA-8EAE-E0789651C5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220742"/>
            <a:ext cx="864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16" name="Zástupný symbol pro text 15">
            <a:extLst>
              <a:ext uri="{FF2B5EF4-FFF2-40B4-BE49-F238E27FC236}">
                <a16:creationId xmlns:a16="http://schemas.microsoft.com/office/drawing/2014/main" xmlns="" id="{C5A71752-7D95-423A-890A-E9633A8CF5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89" y="1689463"/>
            <a:ext cx="8640000" cy="4266837"/>
          </a:xfrm>
        </p:spPr>
        <p:txBody>
          <a:bodyPr/>
          <a:lstStyle>
            <a:lvl1pPr marL="457200" indent="-457200">
              <a:lnSpc>
                <a:spcPct val="1100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lvl1pPr>
            <a:lvl2pPr marL="685800" indent="-342900">
              <a:lnSpc>
                <a:spcPct val="1100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lvl2pPr>
            <a:lvl3pPr marL="971550" indent="-285750">
              <a:lnSpc>
                <a:spcPct val="1100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lvl3pPr>
            <a:lvl4pPr marL="1314450" indent="-285750">
              <a:lnSpc>
                <a:spcPct val="1100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lvl4pPr>
            <a:lvl5pPr marL="1657350" indent="-285750">
              <a:lnSpc>
                <a:spcPct val="1100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38772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nadpis 1">
            <a:extLst>
              <a:ext uri="{FF2B5EF4-FFF2-40B4-BE49-F238E27FC236}">
                <a16:creationId xmlns:a16="http://schemas.microsoft.com/office/drawing/2014/main" xmlns="" id="{BEFF78A4-AEBE-4970-98D6-13C7A1F52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220742"/>
            <a:ext cx="864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cs-CZ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28064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o pozadí a pagin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50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21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285002" y="1343026"/>
            <a:ext cx="8563434" cy="0"/>
          </a:xfrm>
          <a:prstGeom prst="line">
            <a:avLst/>
          </a:prstGeom>
          <a:ln w="381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6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80"/>
            <a:ext cx="9144000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4712BD25-B41B-4CAF-B0CF-25CBFB65E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220742"/>
            <a:ext cx="864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Dvouřádkový nadpis Dvouřádkový nadpis Dvouřádkový nadpis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E44A8BAF-736B-4DE1-983D-986BF3A6C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825625"/>
            <a:ext cx="8640000" cy="4241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E987FCE2-D695-4EA8-A1A9-812AEAD24FC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2" y="6067540"/>
            <a:ext cx="880652" cy="681038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3713A3B-2CDA-4A7F-9F3F-902067E42DBB}"/>
              </a:ext>
            </a:extLst>
          </p:cNvPr>
          <p:cNvSpPr txBox="1"/>
          <p:nvPr userDrawn="1"/>
        </p:nvSpPr>
        <p:spPr>
          <a:xfrm>
            <a:off x="500319" y="6242100"/>
            <a:ext cx="470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6B7CC640-E758-4EFB-9DFF-5DC82F0CB57B}" type="slidenum">
              <a:rPr lang="cs-CZ" sz="1600" smtClean="0">
                <a:solidFill>
                  <a:srgbClr val="00B0F0"/>
                </a:solidFill>
                <a:latin typeface="Arial Narrow" panose="020B0606020202030204" pitchFamily="34" charset="0"/>
              </a:rPr>
              <a:pPr algn="l"/>
              <a:t>‹#›</a:t>
            </a:fld>
            <a:endParaRPr lang="cs-CZ" sz="1600" b="0" i="0" dirty="0">
              <a:solidFill>
                <a:srgbClr val="00B0F0"/>
              </a:solidFill>
              <a:latin typeface="Arial Narrow" panose="020B0606020202030204" pitchFamily="34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5" r:id="rId2"/>
    <p:sldLayoutId id="2147483683" r:id="rId3"/>
    <p:sldLayoutId id="2147483684" r:id="rId4"/>
    <p:sldLayoutId id="214748368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cs-CZ" sz="4000" b="1" kern="1200" dirty="0">
          <a:solidFill>
            <a:srgbClr val="00A5DF"/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Clr>
          <a:srgbClr val="00B0F0"/>
        </a:buClr>
        <a:buFont typeface="Arial" panose="020B0604020202020204" pitchFamily="34" charset="0"/>
        <a:buNone/>
        <a:defRPr lang="cs-CZ" sz="2800" kern="1200" dirty="0" smtClean="0">
          <a:solidFill>
            <a:schemeClr val="tx1">
              <a:lumMod val="65000"/>
              <a:lumOff val="35000"/>
            </a:schemeClr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None/>
        <a:defRPr lang="cs-CZ" sz="2400" kern="1200" dirty="0" smtClean="0">
          <a:solidFill>
            <a:schemeClr val="tx1">
              <a:lumMod val="65000"/>
              <a:lumOff val="35000"/>
            </a:schemeClr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Clr>
          <a:srgbClr val="00B0F0"/>
        </a:buClr>
        <a:buFont typeface="Arial" panose="020B0604020202020204" pitchFamily="34" charset="0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Arial Narrow" panose="020B0606020202030204" pitchFamily="34" charset="0"/>
          <a:ea typeface="Roboto Condensed" panose="02000000000000000000" pitchFamily="2" charset="0"/>
          <a:cs typeface="Roboto Condensed" panose="02000000000000000000" pitchFamily="2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7D38BBBF-7DF4-44C8-AA9C-AC49071D8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597" y="-422650"/>
            <a:ext cx="2010920" cy="783420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94A514B8-19C3-4A9B-A3AB-33FA4CA0558A}"/>
              </a:ext>
            </a:extLst>
          </p:cNvPr>
          <p:cNvSpPr txBox="1"/>
          <p:nvPr/>
        </p:nvSpPr>
        <p:spPr>
          <a:xfrm>
            <a:off x="252000" y="1344807"/>
            <a:ext cx="8640000" cy="21318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5400" b="1" dirty="0">
                <a:solidFill>
                  <a:srgbClr val="BC1B60"/>
                </a:solidFill>
                <a:latin typeface="Arial Narrow" panose="020B0606020202030204" pitchFamily="34" charset="0"/>
              </a:rPr>
              <a:t>Digitální Česko</a:t>
            </a:r>
            <a:br>
              <a:rPr lang="cs-CZ" sz="5400" b="1" dirty="0">
                <a:solidFill>
                  <a:srgbClr val="BC1B60"/>
                </a:solidFill>
                <a:latin typeface="Arial Narrow" panose="020B0606020202030204" pitchFamily="34" charset="0"/>
              </a:rPr>
            </a:br>
            <a:r>
              <a:rPr lang="cs-CZ" sz="5400" b="1" dirty="0" smtClean="0">
                <a:solidFill>
                  <a:srgbClr val="BC1B60"/>
                </a:solidFill>
                <a:latin typeface="Arial Narrow" panose="020B0606020202030204" pitchFamily="34" charset="0"/>
              </a:rPr>
              <a:t>z pohledu udržitelnosti</a:t>
            </a:r>
            <a:endParaRPr lang="cs-CZ" sz="5400" b="1" dirty="0">
              <a:solidFill>
                <a:srgbClr val="BC1B6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B5A56C7C-D8F3-4323-8635-31D93ACEF45C}"/>
              </a:ext>
            </a:extLst>
          </p:cNvPr>
          <p:cNvSpPr txBox="1"/>
          <p:nvPr/>
        </p:nvSpPr>
        <p:spPr>
          <a:xfrm>
            <a:off x="252000" y="2915232"/>
            <a:ext cx="8640000" cy="12476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cs-CZ" sz="3600" b="1" dirty="0">
                <a:solidFill>
                  <a:srgbClr val="00A1DB"/>
                </a:solidFill>
                <a:latin typeface="Arial Narrow" panose="020B0606020202030204" pitchFamily="34" charset="0"/>
              </a:rPr>
              <a:t>Ing. Pavel Hrabě, Ph.D.</a:t>
            </a:r>
          </a:p>
          <a:p>
            <a:pPr algn="ctr"/>
            <a:r>
              <a:rPr lang="cs-CZ" sz="3600" dirty="0">
                <a:solidFill>
                  <a:srgbClr val="00A1DB"/>
                </a:solidFill>
                <a:latin typeface="Arial Narrow" panose="020B0606020202030204" pitchFamily="34" charset="0"/>
              </a:rPr>
              <a:t>architekt Digitálního Česka</a:t>
            </a:r>
          </a:p>
        </p:txBody>
      </p:sp>
    </p:spTree>
    <p:extLst>
      <p:ext uri="{BB962C8B-B14F-4D97-AF65-F5344CB8AC3E}">
        <p14:creationId xmlns:p14="http://schemas.microsoft.com/office/powerpoint/2010/main" val="365074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>
            <a:extLst>
              <a:ext uri="{FF2B5EF4-FFF2-40B4-BE49-F238E27FC236}">
                <a16:creationId xmlns:a16="http://schemas.microsoft.com/office/drawing/2014/main" xmlns="" id="{5628F8FF-7D63-4DB7-AA1F-8E729A772BC1}"/>
              </a:ext>
            </a:extLst>
          </p:cNvPr>
          <p:cNvGrpSpPr/>
          <p:nvPr/>
        </p:nvGrpSpPr>
        <p:grpSpPr>
          <a:xfrm>
            <a:off x="4714179" y="133349"/>
            <a:ext cx="3972067" cy="4395163"/>
            <a:chOff x="4843905" y="3284984"/>
            <a:chExt cx="2755044" cy="2448272"/>
          </a:xfrm>
        </p:grpSpPr>
        <p:pic>
          <p:nvPicPr>
            <p:cNvPr id="23" name="Obrázek 22">
              <a:extLst>
                <a:ext uri="{FF2B5EF4-FFF2-40B4-BE49-F238E27FC236}">
                  <a16:creationId xmlns:a16="http://schemas.microsoft.com/office/drawing/2014/main" xmlns="" id="{0CE36B27-A499-4E51-8233-9E4F84EDB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43905" y="3284984"/>
              <a:ext cx="2755044" cy="2415728"/>
            </a:xfrm>
            <a:prstGeom prst="rect">
              <a:avLst/>
            </a:prstGeom>
          </p:spPr>
        </p:pic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xmlns="" id="{A7121B7A-8B44-487F-A257-37AAF8F017F6}"/>
                </a:ext>
              </a:extLst>
            </p:cNvPr>
            <p:cNvSpPr/>
            <p:nvPr/>
          </p:nvSpPr>
          <p:spPr>
            <a:xfrm>
              <a:off x="4843905" y="3284984"/>
              <a:ext cx="2752431" cy="2448272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latin typeface="Segoe Print" panose="02000600000000000000" pitchFamily="2" charset="0"/>
              </a:endParaRPr>
            </a:p>
          </p:txBody>
        </p:sp>
      </p:grpSp>
      <p:sp>
        <p:nvSpPr>
          <p:cNvPr id="5" name="Nadpis 4">
            <a:extLst>
              <a:ext uri="{FF2B5EF4-FFF2-40B4-BE49-F238E27FC236}">
                <a16:creationId xmlns:a16="http://schemas.microsoft.com/office/drawing/2014/main" xmlns="" id="{C3E08679-6AD2-48AA-8439-F8E255FD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 pro systém</a:t>
            </a:r>
            <a:br>
              <a:rPr lang="cs-CZ" dirty="0"/>
            </a:br>
            <a:r>
              <a:rPr lang="cs-CZ" dirty="0"/>
              <a:t>řízení obce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xmlns="" id="{EF112342-FD46-4CB6-B6E0-A2D98D278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89" y="1689463"/>
            <a:ext cx="4256836" cy="42668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A5DF"/>
                </a:solidFill>
              </a:rPr>
              <a:t>Posláním obce je:</a:t>
            </a:r>
          </a:p>
          <a:p>
            <a:r>
              <a:rPr lang="cs-CZ" dirty="0"/>
              <a:t>převzít a udržovat území a majetek obce po předchozích generacích, </a:t>
            </a:r>
          </a:p>
          <a:p>
            <a:r>
              <a:rPr lang="cs-CZ" dirty="0"/>
              <a:t>využívat je efektivně pro poskytování služeb členům </a:t>
            </a:r>
            <a:r>
              <a:rPr lang="cs-CZ" dirty="0" smtClean="0"/>
              <a:t>obce,</a:t>
            </a:r>
            <a:endParaRPr lang="cs-CZ" dirty="0"/>
          </a:p>
          <a:p>
            <a:r>
              <a:rPr lang="cs-CZ" dirty="0" smtClean="0"/>
              <a:t>rozmnožovat </a:t>
            </a:r>
            <a:r>
              <a:rPr lang="cs-CZ" dirty="0"/>
              <a:t>a rozvíjet je pro budoucí generace. </a:t>
            </a:r>
          </a:p>
          <a:p>
            <a:endParaRPr lang="cs-CZ" dirty="0"/>
          </a:p>
        </p:txBody>
      </p:sp>
      <p:sp>
        <p:nvSpPr>
          <p:cNvPr id="8" name="TextovéPole 23">
            <a:extLst>
              <a:ext uri="{FF2B5EF4-FFF2-40B4-BE49-F238E27FC236}">
                <a16:creationId xmlns:a16="http://schemas.microsoft.com/office/drawing/2014/main" xmlns="" id="{90D29F3D-7D7D-4CD9-8F41-C4286B9ED61E}"/>
              </a:ext>
            </a:extLst>
          </p:cNvPr>
          <p:cNvSpPr txBox="1"/>
          <p:nvPr/>
        </p:nvSpPr>
        <p:spPr>
          <a:xfrm>
            <a:off x="6275129" y="4935052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>
                <a:solidFill>
                  <a:srgbClr val="00A5DF"/>
                </a:solidFill>
                <a:latin typeface="Arial Narow"/>
              </a:rPr>
              <a:t>Zdroj: NSZM</a:t>
            </a:r>
          </a:p>
        </p:txBody>
      </p:sp>
      <p:sp>
        <p:nvSpPr>
          <p:cNvPr id="9" name="TextovéPole 6">
            <a:extLst>
              <a:ext uri="{FF2B5EF4-FFF2-40B4-BE49-F238E27FC236}">
                <a16:creationId xmlns:a16="http://schemas.microsoft.com/office/drawing/2014/main" xmlns="" id="{7C7D5ECD-F645-4C02-9EB4-DB0620E7E219}"/>
              </a:ext>
            </a:extLst>
          </p:cNvPr>
          <p:cNvSpPr txBox="1"/>
          <p:nvPr/>
        </p:nvSpPr>
        <p:spPr>
          <a:xfrm>
            <a:off x="4992884" y="1202807"/>
            <a:ext cx="34108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Správa věcí veřejných a územní rozvoj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Životní prostředí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Udržitelná spotřeba a výroba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Doprava a mobilita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Zdraví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Místní ekonomika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Vzdělávání a výchova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Kultura, volný čas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Sociální prostředí</a:t>
            </a:r>
          </a:p>
          <a:p>
            <a:pPr marL="268288" lvl="0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Globální odpovědnost</a:t>
            </a:r>
          </a:p>
          <a:p>
            <a:pPr marL="268288" indent="-268288">
              <a:lnSpc>
                <a:spcPct val="150000"/>
              </a:lnSpc>
              <a:buClr>
                <a:srgbClr val="00A5DF"/>
              </a:buClr>
              <a:buFont typeface="+mj-lt"/>
              <a:buAutoNum type="arabicPeriod"/>
            </a:pPr>
            <a:r>
              <a:rPr lang="cs-CZ" sz="1200" b="1" dirty="0">
                <a:latin typeface="Arial Narow"/>
              </a:rPr>
              <a:t>Zemědělství a venkov</a:t>
            </a: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xmlns="" id="{15304586-C773-4B66-AFAF-A733860EA3FA}"/>
              </a:ext>
            </a:extLst>
          </p:cNvPr>
          <p:cNvGrpSpPr>
            <a:grpSpLocks noChangeAspect="1"/>
          </p:cNvGrpSpPr>
          <p:nvPr/>
        </p:nvGrpSpPr>
        <p:grpSpPr>
          <a:xfrm>
            <a:off x="4920345" y="4518983"/>
            <a:ext cx="3725656" cy="347472"/>
            <a:chOff x="2741441" y="1687212"/>
            <a:chExt cx="7920000" cy="721014"/>
          </a:xfrm>
        </p:grpSpPr>
        <p:pic>
          <p:nvPicPr>
            <p:cNvPr id="11" name="Obrázek 10">
              <a:extLst>
                <a:ext uri="{FF2B5EF4-FFF2-40B4-BE49-F238E27FC236}">
                  <a16:creationId xmlns:a16="http://schemas.microsoft.com/office/drawing/2014/main" xmlns="" id="{3A843D3E-CF39-4085-B9DE-20BE4929A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1441" y="1688226"/>
              <a:ext cx="720000" cy="720000"/>
            </a:xfrm>
            <a:prstGeom prst="rect">
              <a:avLst/>
            </a:prstGeom>
          </p:spPr>
        </p:pic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xmlns="" id="{20FC4631-C3DE-4039-8711-4307A3CA3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1441" y="1688226"/>
              <a:ext cx="720000" cy="720000"/>
            </a:xfrm>
            <a:prstGeom prst="rect">
              <a:avLst/>
            </a:prstGeom>
          </p:spPr>
        </p:pic>
        <p:pic>
          <p:nvPicPr>
            <p:cNvPr id="13" name="Obrázek 12">
              <a:extLst>
                <a:ext uri="{FF2B5EF4-FFF2-40B4-BE49-F238E27FC236}">
                  <a16:creationId xmlns:a16="http://schemas.microsoft.com/office/drawing/2014/main" xmlns="" id="{BB8230E1-7644-468F-8710-1FF91B149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1441" y="1688226"/>
              <a:ext cx="720000" cy="720000"/>
            </a:xfrm>
            <a:prstGeom prst="rect">
              <a:avLst/>
            </a:prstGeom>
          </p:spPr>
        </p:pic>
        <p:pic>
          <p:nvPicPr>
            <p:cNvPr id="14" name="Obrázek 13">
              <a:extLst>
                <a:ext uri="{FF2B5EF4-FFF2-40B4-BE49-F238E27FC236}">
                  <a16:creationId xmlns:a16="http://schemas.microsoft.com/office/drawing/2014/main" xmlns="" id="{CA6857DC-6ADB-498A-961A-EB0A948C2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1441" y="1688226"/>
              <a:ext cx="720000" cy="720000"/>
            </a:xfrm>
            <a:prstGeom prst="rect">
              <a:avLst/>
            </a:prstGeom>
          </p:spPr>
        </p:pic>
        <p:pic>
          <p:nvPicPr>
            <p:cNvPr id="15" name="Obrázek 14">
              <a:extLst>
                <a:ext uri="{FF2B5EF4-FFF2-40B4-BE49-F238E27FC236}">
                  <a16:creationId xmlns:a16="http://schemas.microsoft.com/office/drawing/2014/main" xmlns="" id="{92880D17-3580-40C5-8E7B-516DC8445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1441" y="1688226"/>
              <a:ext cx="720000" cy="720000"/>
            </a:xfrm>
            <a:prstGeom prst="rect">
              <a:avLst/>
            </a:prstGeom>
          </p:spPr>
        </p:pic>
        <p:pic>
          <p:nvPicPr>
            <p:cNvPr id="16" name="Obrázek 15">
              <a:extLst>
                <a:ext uri="{FF2B5EF4-FFF2-40B4-BE49-F238E27FC236}">
                  <a16:creationId xmlns:a16="http://schemas.microsoft.com/office/drawing/2014/main" xmlns="" id="{D3F5CBE0-87A1-4584-8A33-59AA49632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1441" y="1688226"/>
              <a:ext cx="720000" cy="720000"/>
            </a:xfrm>
            <a:prstGeom prst="rect">
              <a:avLst/>
            </a:prstGeom>
          </p:spPr>
        </p:pic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xmlns="" id="{0E02079B-A445-49EE-9A60-F6FCA410A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1441" y="1688226"/>
              <a:ext cx="720000" cy="720000"/>
            </a:xfrm>
            <a:prstGeom prst="rect">
              <a:avLst/>
            </a:prstGeom>
          </p:spPr>
        </p:pic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xmlns="" id="{419BFB9E-F9E8-4E35-8DA6-5F31BF035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1441" y="1688226"/>
              <a:ext cx="720000" cy="720000"/>
            </a:xfrm>
            <a:prstGeom prst="rect">
              <a:avLst/>
            </a:prstGeom>
          </p:spPr>
        </p:pic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xmlns="" id="{7D3D27B0-34BF-4C13-A046-9CE3379F9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1441" y="1688226"/>
              <a:ext cx="720000" cy="720000"/>
            </a:xfrm>
            <a:prstGeom prst="rect">
              <a:avLst/>
            </a:prstGeom>
          </p:spPr>
        </p:pic>
        <p:pic>
          <p:nvPicPr>
            <p:cNvPr id="20" name="Obrázek 19">
              <a:extLst>
                <a:ext uri="{FF2B5EF4-FFF2-40B4-BE49-F238E27FC236}">
                  <a16:creationId xmlns:a16="http://schemas.microsoft.com/office/drawing/2014/main" xmlns="" id="{8007E85F-261D-45D2-B263-78CB8CD70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1441" y="1687212"/>
              <a:ext cx="720000" cy="720000"/>
            </a:xfrm>
            <a:prstGeom prst="rect">
              <a:avLst/>
            </a:prstGeom>
          </p:spPr>
        </p:pic>
        <p:pic>
          <p:nvPicPr>
            <p:cNvPr id="21" name="Obrázek 20">
              <a:extLst>
                <a:ext uri="{FF2B5EF4-FFF2-40B4-BE49-F238E27FC236}">
                  <a16:creationId xmlns:a16="http://schemas.microsoft.com/office/drawing/2014/main" xmlns="" id="{DDC01D89-6179-4E4C-946E-04092375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441" y="1687212"/>
              <a:ext cx="720000" cy="720000"/>
            </a:xfrm>
            <a:prstGeom prst="rect">
              <a:avLst/>
            </a:prstGeom>
          </p:spPr>
        </p:pic>
      </p:grpSp>
      <p:sp>
        <p:nvSpPr>
          <p:cNvPr id="25" name="TextovéPole 24"/>
          <p:cNvSpPr txBox="1"/>
          <p:nvPr/>
        </p:nvSpPr>
        <p:spPr>
          <a:xfrm>
            <a:off x="4714179" y="5237435"/>
            <a:ext cx="4148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BC1B60"/>
                </a:solidFill>
              </a:rPr>
              <a:t>Zodpovědnost </a:t>
            </a:r>
          </a:p>
          <a:p>
            <a:r>
              <a:rPr lang="cs-CZ" sz="2400" b="1" dirty="0" smtClean="0">
                <a:solidFill>
                  <a:srgbClr val="BC1B60"/>
                </a:solidFill>
              </a:rPr>
              <a:t>za všechny oblasti udržitelnosti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3369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C3E08679-6AD2-48AA-8439-F8E255FD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 pro systém</a:t>
            </a:r>
            <a:br>
              <a:rPr lang="cs-CZ" dirty="0"/>
            </a:br>
            <a:r>
              <a:rPr lang="cs-CZ" dirty="0"/>
              <a:t>řízení obce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xmlns="" id="{EF112342-FD46-4CB6-B6E0-A2D98D278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88" y="1689463"/>
            <a:ext cx="4225161" cy="42668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A5DF"/>
                </a:solidFill>
              </a:rPr>
              <a:t>Posláním obce je:</a:t>
            </a:r>
          </a:p>
          <a:p>
            <a:r>
              <a:rPr lang="cs-CZ" dirty="0"/>
              <a:t>převzít a udržovat území a majetek obce po předchozích generacích, </a:t>
            </a:r>
          </a:p>
          <a:p>
            <a:r>
              <a:rPr lang="cs-CZ" dirty="0"/>
              <a:t>využívat je efektivně pro poskytování služeb členům </a:t>
            </a:r>
            <a:r>
              <a:rPr lang="cs-CZ" dirty="0" smtClean="0"/>
              <a:t>obce, </a:t>
            </a:r>
            <a:endParaRPr lang="cs-CZ" dirty="0"/>
          </a:p>
          <a:p>
            <a:r>
              <a:rPr lang="cs-CZ" dirty="0" smtClean="0"/>
              <a:t>rozmnožovat </a:t>
            </a:r>
            <a:r>
              <a:rPr lang="cs-CZ" dirty="0"/>
              <a:t>a rozvíjet je pro budoucí generace. </a:t>
            </a:r>
          </a:p>
          <a:p>
            <a:endParaRPr lang="cs-CZ" dirty="0"/>
          </a:p>
        </p:txBody>
      </p:sp>
      <p:sp>
        <p:nvSpPr>
          <p:cNvPr id="8" name="TextovéPole 23">
            <a:extLst>
              <a:ext uri="{FF2B5EF4-FFF2-40B4-BE49-F238E27FC236}">
                <a16:creationId xmlns:a16="http://schemas.microsoft.com/office/drawing/2014/main" xmlns="" id="{90D29F3D-7D7D-4CD9-8F41-C4286B9ED61E}"/>
              </a:ext>
            </a:extLst>
          </p:cNvPr>
          <p:cNvSpPr txBox="1"/>
          <p:nvPr/>
        </p:nvSpPr>
        <p:spPr>
          <a:xfrm>
            <a:off x="6359633" y="5176660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>
                <a:solidFill>
                  <a:srgbClr val="00A5DF"/>
                </a:solidFill>
                <a:latin typeface="Arial Narow"/>
              </a:rPr>
              <a:t>Zdroj: Pavel Hrabě</a:t>
            </a: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xmlns="" id="{2D082830-4299-4BF6-AB11-D5DCB5FE2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002" y="2805429"/>
            <a:ext cx="3727176" cy="2371231"/>
          </a:xfrm>
          <a:prstGeom prst="rect">
            <a:avLst/>
          </a:prstGeom>
        </p:spPr>
      </p:pic>
      <p:pic>
        <p:nvPicPr>
          <p:cNvPr id="26" name="Obrázek 25">
            <a:extLst>
              <a:ext uri="{FF2B5EF4-FFF2-40B4-BE49-F238E27FC236}">
                <a16:creationId xmlns:a16="http://schemas.microsoft.com/office/drawing/2014/main" xmlns="" id="{23AC9F1D-A7B3-42B0-B49D-876E94655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0345" y="870857"/>
            <a:ext cx="3810490" cy="181474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951232" y="5561842"/>
            <a:ext cx="5192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BC1B60"/>
                </a:solidFill>
              </a:rPr>
              <a:t>Porozumění „struktuře a chování“ obce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7449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C3E08679-6AD2-48AA-8439-F8E255FD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BC1B60"/>
                </a:solidFill>
              </a:rPr>
              <a:t>Digitalizace měst a obcí musí být </a:t>
            </a:r>
            <a:r>
              <a:rPr lang="cs-CZ" dirty="0" smtClean="0">
                <a:solidFill>
                  <a:srgbClr val="BC1B60"/>
                </a:solidFill>
              </a:rPr>
              <a:t/>
            </a:r>
            <a:br>
              <a:rPr lang="cs-CZ" dirty="0" smtClean="0">
                <a:solidFill>
                  <a:srgbClr val="BC1B60"/>
                </a:solidFill>
              </a:rPr>
            </a:br>
            <a:r>
              <a:rPr lang="cs-CZ" dirty="0" smtClean="0">
                <a:solidFill>
                  <a:srgbClr val="BC1B60"/>
                </a:solidFill>
              </a:rPr>
              <a:t>účelná</a:t>
            </a:r>
            <a:r>
              <a:rPr lang="cs-CZ" dirty="0">
                <a:solidFill>
                  <a:srgbClr val="BC1B60"/>
                </a:solidFill>
              </a:rPr>
              <a:t>, plánovaná a řízená…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xmlns="" id="{EF112342-FD46-4CB6-B6E0-A2D98D278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89" y="1689463"/>
            <a:ext cx="8640000" cy="4406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A5DF"/>
                </a:solidFill>
              </a:rPr>
              <a:t>Samoúčelné utrácení za SMART technologie je chybné.</a:t>
            </a:r>
          </a:p>
          <a:p>
            <a:r>
              <a:rPr lang="cs-CZ" dirty="0"/>
              <a:t>Nelze podléhat náhodným nápadům zastupitelů nebo dodavatelů</a:t>
            </a:r>
            <a:r>
              <a:rPr lang="cs-CZ" dirty="0" smtClean="0"/>
              <a:t>.</a:t>
            </a:r>
            <a:endParaRPr lang="cs-CZ" sz="1600" dirty="0"/>
          </a:p>
          <a:p>
            <a:pPr marL="0" indent="0">
              <a:spcBef>
                <a:spcPts val="1800"/>
              </a:spcBef>
              <a:buNone/>
            </a:pPr>
            <a:r>
              <a:rPr lang="cs-CZ" b="1" dirty="0">
                <a:solidFill>
                  <a:srgbClr val="00A5DF"/>
                </a:solidFill>
              </a:rPr>
              <a:t>Obec musí mít plán, které své oblasti služeb chce rozvíjet, proč a jak.</a:t>
            </a:r>
          </a:p>
          <a:p>
            <a:r>
              <a:rPr lang="cs-CZ" dirty="0"/>
              <a:t>Digitalizace a IT podpora jsou nedílnou součástí a prostředkem tohoto rozvoje.</a:t>
            </a:r>
          </a:p>
        </p:txBody>
      </p:sp>
    </p:spTree>
    <p:extLst>
      <p:ext uri="{BB962C8B-B14F-4D97-AF65-F5344CB8AC3E}">
        <p14:creationId xmlns:p14="http://schemas.microsoft.com/office/powerpoint/2010/main" val="64381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7D38BBBF-7DF4-44C8-AA9C-AC49071D8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597" y="-422650"/>
            <a:ext cx="2010920" cy="783420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94A514B8-19C3-4A9B-A3AB-33FA4CA0558A}"/>
              </a:ext>
            </a:extLst>
          </p:cNvPr>
          <p:cNvSpPr txBox="1"/>
          <p:nvPr/>
        </p:nvSpPr>
        <p:spPr>
          <a:xfrm>
            <a:off x="252000" y="1344807"/>
            <a:ext cx="8640000" cy="21318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5400" b="1" dirty="0">
                <a:solidFill>
                  <a:srgbClr val="BC1B60"/>
                </a:solidFill>
                <a:latin typeface="Arial Narrow" panose="020B0606020202030204" pitchFamily="34" charset="0"/>
              </a:rPr>
              <a:t>Děkuji Vám</a:t>
            </a:r>
          </a:p>
          <a:p>
            <a:pPr algn="ctr">
              <a:lnSpc>
                <a:spcPct val="90000"/>
              </a:lnSpc>
            </a:pPr>
            <a:r>
              <a:rPr lang="cs-CZ" sz="5400" b="1" dirty="0">
                <a:solidFill>
                  <a:srgbClr val="BC1B60"/>
                </a:solidFill>
                <a:latin typeface="Arial Narrow" panose="020B0606020202030204" pitchFamily="34" charset="0"/>
              </a:rPr>
              <a:t>za pozornost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B5A56C7C-D8F3-4323-8635-31D93ACEF45C}"/>
              </a:ext>
            </a:extLst>
          </p:cNvPr>
          <p:cNvSpPr txBox="1"/>
          <p:nvPr/>
        </p:nvSpPr>
        <p:spPr>
          <a:xfrm>
            <a:off x="252000" y="2915232"/>
            <a:ext cx="8640000" cy="12476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cs-CZ" sz="3600" b="1" dirty="0">
                <a:solidFill>
                  <a:srgbClr val="00A1DB"/>
                </a:solidFill>
                <a:latin typeface="Arial Narrow" panose="020B0606020202030204" pitchFamily="34" charset="0"/>
              </a:rPr>
              <a:t>Ing. Pavel Hrabě, Ph.D.</a:t>
            </a:r>
          </a:p>
          <a:p>
            <a:pPr algn="ctr"/>
            <a:r>
              <a:rPr lang="cs-CZ" sz="3600" dirty="0">
                <a:solidFill>
                  <a:srgbClr val="00A1DB"/>
                </a:solidFill>
                <a:latin typeface="Arial Narrow" panose="020B0606020202030204" pitchFamily="34" charset="0"/>
              </a:rPr>
              <a:t>pavel.hrabe@mvcr.cz</a:t>
            </a:r>
          </a:p>
        </p:txBody>
      </p:sp>
    </p:spTree>
    <p:extLst>
      <p:ext uri="{BB962C8B-B14F-4D97-AF65-F5344CB8AC3E}">
        <p14:creationId xmlns:p14="http://schemas.microsoft.com/office/powerpoint/2010/main" val="181006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94A514B8-19C3-4A9B-A3AB-33FA4CA0558A}"/>
              </a:ext>
            </a:extLst>
          </p:cNvPr>
          <p:cNvSpPr txBox="1"/>
          <p:nvPr/>
        </p:nvSpPr>
        <p:spPr>
          <a:xfrm>
            <a:off x="1872000" y="1615399"/>
            <a:ext cx="5400000" cy="24395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cs-CZ" sz="5250" b="1" dirty="0" smtClean="0">
                <a:solidFill>
                  <a:srgbClr val="00A1DB"/>
                </a:solidFill>
                <a:latin typeface="Arial Narrow" panose="020B0606020202030204" pitchFamily="34" charset="0"/>
              </a:rPr>
              <a:t>Využití digitálních technologií v praxi veřejné správy</a:t>
            </a:r>
            <a:endParaRPr lang="cs-CZ" sz="5250" b="1" dirty="0">
              <a:solidFill>
                <a:srgbClr val="00A1DB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7D38BBBF-7DF4-44C8-AA9C-AC49071D8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103" y="182901"/>
            <a:ext cx="1797364" cy="700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4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Obrázek 25" descr="Obsah obrázku LEGO&#10;&#10;Popis byl vytvořen automaticky">
            <a:extLst>
              <a:ext uri="{FF2B5EF4-FFF2-40B4-BE49-F238E27FC236}">
                <a16:creationId xmlns:a16="http://schemas.microsoft.com/office/drawing/2014/main" xmlns="" id="{6EA26FF1-5F5C-465D-B955-8BFE18C61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24" y="1083632"/>
            <a:ext cx="6461503" cy="4700336"/>
          </a:xfrm>
          <a:prstGeom prst="rect">
            <a:avLst/>
          </a:prstGeom>
        </p:spPr>
      </p:pic>
      <p:pic>
        <p:nvPicPr>
          <p:cNvPr id="30" name="Obrázek 29">
            <a:extLst>
              <a:ext uri="{FF2B5EF4-FFF2-40B4-BE49-F238E27FC236}">
                <a16:creationId xmlns:a16="http://schemas.microsoft.com/office/drawing/2014/main" xmlns="" id="{E2B5CE8E-CE43-4A86-813D-50C14797D7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226" y="2286809"/>
            <a:ext cx="2699999" cy="1032352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xmlns="" id="{7B606DFB-9E40-48D2-9AE5-C542DEE17D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40106" y="4406952"/>
            <a:ext cx="2699999" cy="1032352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xmlns="" id="{393A4C08-AB4D-4C10-B23F-10073546D7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106" y="2286808"/>
            <a:ext cx="2699999" cy="1032353"/>
          </a:xfrm>
          <a:prstGeom prst="rect">
            <a:avLst/>
          </a:prstGeom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xmlns="" id="{68EADDA4-22E9-4594-99D1-0F5FCBBB56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48764" y="612882"/>
            <a:ext cx="2969999" cy="1532903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xmlns="" id="{F20E1E5F-DBDB-4B79-BECF-D188F9983CB1}"/>
              </a:ext>
            </a:extLst>
          </p:cNvPr>
          <p:cNvSpPr txBox="1"/>
          <p:nvPr/>
        </p:nvSpPr>
        <p:spPr>
          <a:xfrm>
            <a:off x="1429196" y="719730"/>
            <a:ext cx="2560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400" b="1" cap="all" dirty="0">
                <a:solidFill>
                  <a:srgbClr val="00A1DB"/>
                </a:solidFill>
                <a:latin typeface="Arial Narrow" panose="020B0606020202030204" pitchFamily="34" charset="0"/>
              </a:rPr>
              <a:t>digitální </a:t>
            </a:r>
            <a:r>
              <a:rPr lang="cs-CZ" sz="2400" b="1" cap="all" dirty="0" err="1">
                <a:solidFill>
                  <a:srgbClr val="00A1DB"/>
                </a:solidFill>
                <a:latin typeface="Arial Narrow" panose="020B0606020202030204" pitchFamily="34" charset="0"/>
              </a:rPr>
              <a:t>česko</a:t>
            </a:r>
            <a:endParaRPr lang="cs-CZ" sz="2400" b="1" cap="all" dirty="0">
              <a:solidFill>
                <a:srgbClr val="00A1DB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xmlns="" id="{B22E8646-6BDD-43A9-8BEC-A34541A77C32}"/>
              </a:ext>
            </a:extLst>
          </p:cNvPr>
          <p:cNvSpPr txBox="1"/>
          <p:nvPr/>
        </p:nvSpPr>
        <p:spPr>
          <a:xfrm>
            <a:off x="1577268" y="1179499"/>
            <a:ext cx="243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500" dirty="0">
                <a:solidFill>
                  <a:srgbClr val="00A1DB"/>
                </a:solidFill>
                <a:latin typeface="Arial Narrow" panose="020B0606020202030204" pitchFamily="34" charset="0"/>
              </a:rPr>
              <a:t>Fungování státu vůči občanům</a:t>
            </a:r>
            <a:br>
              <a:rPr lang="it-IT" sz="1500" dirty="0">
                <a:solidFill>
                  <a:srgbClr val="00A1DB"/>
                </a:solidFill>
                <a:latin typeface="Arial Narrow" panose="020B0606020202030204" pitchFamily="34" charset="0"/>
              </a:rPr>
            </a:br>
            <a:r>
              <a:rPr lang="it-IT" sz="1500" dirty="0">
                <a:solidFill>
                  <a:srgbClr val="00A1DB"/>
                </a:solidFill>
                <a:latin typeface="Arial Narrow" panose="020B0606020202030204" pitchFamily="34" charset="0"/>
              </a:rPr>
              <a:t>i samotným úřadům mezi sebou</a:t>
            </a:r>
            <a:endParaRPr lang="cs-CZ" sz="1500" dirty="0">
              <a:solidFill>
                <a:srgbClr val="00A1DB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xmlns="" id="{9939312E-4D49-4823-8F33-BB07222B8D8E}"/>
              </a:ext>
            </a:extLst>
          </p:cNvPr>
          <p:cNvSpPr txBox="1"/>
          <p:nvPr/>
        </p:nvSpPr>
        <p:spPr>
          <a:xfrm>
            <a:off x="1106130" y="2286948"/>
            <a:ext cx="13589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000" b="1" cap="all" dirty="0">
                <a:solidFill>
                  <a:srgbClr val="F38F1E"/>
                </a:solidFill>
                <a:latin typeface="Arial Narrow" panose="020B0606020202030204" pitchFamily="34" charset="0"/>
              </a:rPr>
              <a:t>01</a:t>
            </a:r>
            <a:r>
              <a:rPr lang="cs-CZ" sz="30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cs-CZ" sz="3000" b="1" cap="all" dirty="0">
                <a:solidFill>
                  <a:srgbClr val="00A1DB"/>
                </a:solidFill>
                <a:latin typeface="Arial Narrow" panose="020B0606020202030204" pitchFamily="34" charset="0"/>
              </a:rPr>
              <a:t>ČDE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xmlns="" id="{4FC01CF1-50CD-4178-BC17-82EA47EFDC62}"/>
              </a:ext>
            </a:extLst>
          </p:cNvPr>
          <p:cNvSpPr txBox="1"/>
          <p:nvPr/>
        </p:nvSpPr>
        <p:spPr>
          <a:xfrm>
            <a:off x="441531" y="2774747"/>
            <a:ext cx="20235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Česko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 </a:t>
            </a:r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v digitální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 </a:t>
            </a:r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Evropě</a:t>
            </a:r>
            <a:endParaRPr lang="cs-CZ" sz="1350" b="1" dirty="0">
              <a:solidFill>
                <a:srgbClr val="00A1DB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xmlns="" id="{3B35D60F-FA1A-4D05-85FF-511E6F330839}"/>
              </a:ext>
            </a:extLst>
          </p:cNvPr>
          <p:cNvSpPr txBox="1"/>
          <p:nvPr/>
        </p:nvSpPr>
        <p:spPr>
          <a:xfrm>
            <a:off x="833284" y="4414884"/>
            <a:ext cx="1631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000" b="1" cap="all" dirty="0">
                <a:solidFill>
                  <a:srgbClr val="D0145A"/>
                </a:solidFill>
                <a:latin typeface="Arial Narrow" panose="020B0606020202030204" pitchFamily="34" charset="0"/>
              </a:rPr>
              <a:t>02</a:t>
            </a:r>
            <a:r>
              <a:rPr lang="cs-CZ" sz="30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cs-CZ" sz="3000" b="1" cap="all" dirty="0">
                <a:solidFill>
                  <a:srgbClr val="00A1DB"/>
                </a:solidFill>
                <a:latin typeface="Arial Narrow" panose="020B0606020202030204" pitchFamily="34" charset="0"/>
              </a:rPr>
              <a:t>IK </a:t>
            </a:r>
            <a:r>
              <a:rPr lang="cs-CZ" sz="3000" cap="all" dirty="0">
                <a:solidFill>
                  <a:srgbClr val="00A1DB"/>
                </a:solidFill>
                <a:latin typeface="Arial Narrow" panose="020B0606020202030204" pitchFamily="34" charset="0"/>
              </a:rPr>
              <a:t>ČR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xmlns="" id="{4FBAF6E2-7BFD-4413-9EFD-B840DF546255}"/>
              </a:ext>
            </a:extLst>
          </p:cNvPr>
          <p:cNvSpPr txBox="1"/>
          <p:nvPr/>
        </p:nvSpPr>
        <p:spPr>
          <a:xfrm>
            <a:off x="441531" y="4902683"/>
            <a:ext cx="20235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Informační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 </a:t>
            </a:r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koncepce ČR</a:t>
            </a:r>
            <a:endParaRPr lang="cs-CZ" sz="1350" b="1" dirty="0">
              <a:solidFill>
                <a:srgbClr val="00A1DB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xmlns="" id="{1245D8E9-27F7-4562-BF93-8F97820466B4}"/>
              </a:ext>
            </a:extLst>
          </p:cNvPr>
          <p:cNvSpPr txBox="1"/>
          <p:nvPr/>
        </p:nvSpPr>
        <p:spPr>
          <a:xfrm>
            <a:off x="6717709" y="2286948"/>
            <a:ext cx="14676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cap="all" dirty="0">
                <a:solidFill>
                  <a:srgbClr val="39B14A"/>
                </a:solidFill>
                <a:latin typeface="Arial Narrow" panose="020B0606020202030204" pitchFamily="34" charset="0"/>
              </a:rPr>
              <a:t>03</a:t>
            </a:r>
            <a:r>
              <a:rPr lang="cs-CZ" sz="30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cs-CZ" sz="3000" b="1" cap="all" dirty="0">
                <a:solidFill>
                  <a:srgbClr val="00A1DB"/>
                </a:solidFill>
                <a:latin typeface="Arial Narrow" panose="020B0606020202030204" pitchFamily="34" charset="0"/>
              </a:rPr>
              <a:t>DES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xmlns="" id="{50C69190-4236-420C-87F6-7FDE40D6959B}"/>
              </a:ext>
            </a:extLst>
          </p:cNvPr>
          <p:cNvSpPr txBox="1"/>
          <p:nvPr/>
        </p:nvSpPr>
        <p:spPr>
          <a:xfrm>
            <a:off x="6751549" y="2774748"/>
            <a:ext cx="20235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Digitální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 </a:t>
            </a:r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ekonomika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/>
            </a:r>
            <a:b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</a:br>
            <a:r>
              <a:rPr lang="it-IT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a společnos</a:t>
            </a:r>
            <a:r>
              <a:rPr lang="cs-CZ" sz="1350" b="1" dirty="0">
                <a:solidFill>
                  <a:srgbClr val="00A1DB"/>
                </a:solidFill>
                <a:latin typeface="Arial Narrow" panose="020B0606020202030204" pitchFamily="34" charset="0"/>
              </a:rPr>
              <a:t>t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xmlns="" id="{C6E06418-376B-4151-B8DF-81DB4650A33D}"/>
              </a:ext>
            </a:extLst>
          </p:cNvPr>
          <p:cNvSpPr/>
          <p:nvPr/>
        </p:nvSpPr>
        <p:spPr>
          <a:xfrm>
            <a:off x="3010607" y="3022500"/>
            <a:ext cx="466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24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01</a:t>
            </a:r>
            <a:endParaRPr lang="cs-CZ" sz="105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xmlns="" id="{E0CB0EDF-46F4-4035-BA16-1BA30C7D37F7}"/>
              </a:ext>
            </a:extLst>
          </p:cNvPr>
          <p:cNvSpPr/>
          <p:nvPr/>
        </p:nvSpPr>
        <p:spPr>
          <a:xfrm>
            <a:off x="5576768" y="3029645"/>
            <a:ext cx="466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24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r>
              <a:rPr lang="cs-CZ" sz="24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endParaRPr lang="cs-CZ" sz="105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xmlns="" id="{005E03AA-5DC2-4C89-80BD-5BEB49359867}"/>
              </a:ext>
            </a:extLst>
          </p:cNvPr>
          <p:cNvSpPr/>
          <p:nvPr/>
        </p:nvSpPr>
        <p:spPr>
          <a:xfrm>
            <a:off x="3010607" y="4367320"/>
            <a:ext cx="466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24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0</a:t>
            </a:r>
            <a:r>
              <a:rPr lang="cs-CZ" sz="24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  <a:endParaRPr lang="cs-CZ" sz="105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58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stůl, interiér, LEGO, zeď&#10;&#10;Popis byl vytvořen automaticky">
            <a:extLst>
              <a:ext uri="{FF2B5EF4-FFF2-40B4-BE49-F238E27FC236}">
                <a16:creationId xmlns:a16="http://schemas.microsoft.com/office/drawing/2014/main" xmlns="" id="{A55F02B8-143E-4C9A-9013-C91E91DFAF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90" y="0"/>
            <a:ext cx="4831727" cy="469028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EA19B021-234B-44EA-AD75-65E45E799E20}"/>
              </a:ext>
            </a:extLst>
          </p:cNvPr>
          <p:cNvSpPr txBox="1"/>
          <p:nvPr/>
        </p:nvSpPr>
        <p:spPr>
          <a:xfrm>
            <a:off x="495683" y="644905"/>
            <a:ext cx="31567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500" b="1" dirty="0">
                <a:solidFill>
                  <a:srgbClr val="00A1DB"/>
                </a:solidFill>
                <a:latin typeface="Arial Narrow" panose="020B0606020202030204" pitchFamily="34" charset="0"/>
              </a:rPr>
              <a:t>Věda,</a:t>
            </a:r>
          </a:p>
          <a:p>
            <a:r>
              <a:rPr lang="cs-CZ" sz="4500" b="1" dirty="0">
                <a:solidFill>
                  <a:srgbClr val="00A1DB"/>
                </a:solidFill>
                <a:latin typeface="Arial Narrow" panose="020B0606020202030204" pitchFamily="34" charset="0"/>
              </a:rPr>
              <a:t>Výzkum,</a:t>
            </a:r>
          </a:p>
          <a:p>
            <a:r>
              <a:rPr lang="cs-CZ" sz="4500" b="1" dirty="0">
                <a:solidFill>
                  <a:srgbClr val="00A1DB"/>
                </a:solidFill>
                <a:latin typeface="Arial Narrow" panose="020B0606020202030204" pitchFamily="34" charset="0"/>
              </a:rPr>
              <a:t>Inovace,</a:t>
            </a:r>
          </a:p>
          <a:p>
            <a:r>
              <a:rPr lang="cs-CZ" sz="4500" b="1" dirty="0">
                <a:solidFill>
                  <a:srgbClr val="00A1DB"/>
                </a:solidFill>
                <a:latin typeface="Arial Narrow" panose="020B0606020202030204" pitchFamily="34" charset="0"/>
              </a:rPr>
              <a:t>Digitalizace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66AAE675-0F5C-453E-8756-87865E6D7B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3" y="4253948"/>
            <a:ext cx="4115972" cy="186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3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FDB53C19-BDE3-4FF3-9553-5414A261A89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8" y="-104480"/>
            <a:ext cx="2071879" cy="8071702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BC1B60"/>
                </a:solidFill>
              </a:rPr>
              <a:t>Správné inovace správně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sz="1800" b="1" dirty="0">
                <a:solidFill>
                  <a:srgbClr val="00A5DF"/>
                </a:solidFill>
              </a:rPr>
              <a:t>Výsledkem vývoje počítačové vědy a výroby IT jsou produkty s krátkým životním cyklem a krátkodobou hodnotou</a:t>
            </a:r>
            <a:r>
              <a:rPr lang="en-US" sz="1800" b="1" dirty="0">
                <a:solidFill>
                  <a:srgbClr val="00A5DF"/>
                </a:solidFill>
              </a:rPr>
              <a:t>.</a:t>
            </a: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800" dirty="0"/>
              <a:t>IT </a:t>
            </a:r>
            <a:r>
              <a:rPr lang="en-US" sz="1800" dirty="0" err="1"/>
              <a:t>produ</a:t>
            </a:r>
            <a:r>
              <a:rPr lang="cs-CZ" sz="1800" dirty="0"/>
              <a:t>k</a:t>
            </a:r>
            <a:r>
              <a:rPr lang="en-US" sz="1800" dirty="0"/>
              <a:t>t </a:t>
            </a:r>
            <a:r>
              <a:rPr lang="cs-CZ" sz="1800" dirty="0"/>
              <a:t>je </a:t>
            </a:r>
            <a:r>
              <a:rPr lang="cs-CZ" sz="1800" dirty="0" smtClean="0"/>
              <a:t>zastaralý, </a:t>
            </a:r>
            <a:r>
              <a:rPr lang="cs-CZ" sz="1800" dirty="0"/>
              <a:t>už když jej kupujete</a:t>
            </a:r>
            <a:endParaRPr lang="en-US" sz="18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1800" b="1" dirty="0">
                <a:solidFill>
                  <a:srgbClr val="00A5DF"/>
                </a:solidFill>
              </a:rPr>
              <a:t>Jenom minimum inovací je skutečně přelomových</a:t>
            </a:r>
            <a:endParaRPr lang="en-US" sz="1800" b="1" dirty="0">
              <a:solidFill>
                <a:srgbClr val="00A5DF"/>
              </a:solidFill>
            </a:endParaRP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800" dirty="0"/>
              <a:t>O</a:t>
            </a:r>
            <a:r>
              <a:rPr lang="cs-CZ" sz="1800" dirty="0"/>
              <a:t>statní jsou jenom „jako“ – mají udržet pozornost klientů a přimět je k opakovaným nákupům</a:t>
            </a:r>
            <a:r>
              <a:rPr lang="en-US" sz="1800" dirty="0"/>
              <a:t>.</a:t>
            </a:r>
            <a:endParaRPr lang="cs-CZ" sz="18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1800" b="1" dirty="0">
                <a:solidFill>
                  <a:srgbClr val="00A5DF"/>
                </a:solidFill>
              </a:rPr>
              <a:t>Každá inovace má svou „temnou stránku“ – i ty musí být zkoumány a zohledněny</a:t>
            </a:r>
            <a:endParaRPr lang="en-GB" sz="1800" b="1" dirty="0">
              <a:solidFill>
                <a:srgbClr val="00A5DF"/>
              </a:solidFill>
            </a:endParaRP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 smtClean="0"/>
              <a:t>Veřejné prostředky mají sloužit na výzkum právě „temných stránek inovací“, do kterých komerční sektor neinvestuje</a:t>
            </a:r>
            <a:r>
              <a:rPr lang="en-GB" sz="1800" dirty="0" smtClean="0"/>
              <a:t>“</a:t>
            </a:r>
            <a:endParaRPr lang="en-GB" sz="18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1800" b="1" dirty="0">
                <a:solidFill>
                  <a:srgbClr val="00A5DF"/>
                </a:solidFill>
              </a:rPr>
              <a:t>Úloha marketingu se v čase mění</a:t>
            </a:r>
            <a:endParaRPr lang="en-US" sz="1800" b="1" dirty="0">
              <a:solidFill>
                <a:srgbClr val="00A5DF"/>
              </a:solidFill>
            </a:endParaRP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/>
              <a:t>Od výrobkového (</a:t>
            </a:r>
            <a:r>
              <a:rPr lang="en-US" sz="1800" dirty="0"/>
              <a:t>push</a:t>
            </a:r>
            <a:r>
              <a:rPr lang="cs-CZ" sz="1800" dirty="0"/>
              <a:t>) přes zákaznický (</a:t>
            </a:r>
            <a:r>
              <a:rPr lang="en-US" sz="1800" dirty="0"/>
              <a:t>pull</a:t>
            </a:r>
            <a:r>
              <a:rPr lang="cs-CZ" sz="1800" dirty="0"/>
              <a:t>) </a:t>
            </a:r>
            <a:r>
              <a:rPr lang="cs-CZ" sz="1800" dirty="0" smtClean="0"/>
              <a:t>opět k výrobkovému, </a:t>
            </a:r>
            <a:r>
              <a:rPr lang="cs-CZ" sz="1800" dirty="0"/>
              <a:t>tvářícímu se jako zákaznický</a:t>
            </a: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/>
              <a:t>Je to jenom dovedná manipulace a sociální inženýring</a:t>
            </a:r>
            <a:r>
              <a:rPr lang="en-US" sz="1800" dirty="0"/>
              <a:t> </a:t>
            </a:r>
            <a:endParaRPr lang="cs-CZ" sz="1800" dirty="0" smtClean="0"/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 smtClean="0"/>
              <a:t>Spotřeba dle zdánlivé potřeby je škodlivá</a:t>
            </a:r>
            <a:endParaRPr lang="en-US" sz="18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1800" b="1" dirty="0">
                <a:solidFill>
                  <a:srgbClr val="00A5DF"/>
                </a:solidFill>
              </a:rPr>
              <a:t>Všeobecný růst může být zcela chybnou motivací</a:t>
            </a:r>
            <a:r>
              <a:rPr lang="en-US" sz="1800" b="1" dirty="0">
                <a:solidFill>
                  <a:srgbClr val="00A5DF"/>
                </a:solidFill>
              </a:rPr>
              <a:t>. </a:t>
            </a:r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 smtClean="0"/>
              <a:t>Máme </a:t>
            </a:r>
            <a:r>
              <a:rPr lang="cs-CZ" sz="1800" dirty="0"/>
              <a:t>dobře jako nikdy před tím, ale jenom </a:t>
            </a:r>
            <a:r>
              <a:rPr lang="cs-CZ" sz="1800" dirty="0" smtClean="0"/>
              <a:t>málokdo má </a:t>
            </a:r>
            <a:r>
              <a:rPr lang="cs-CZ" sz="1800" dirty="0"/>
              <a:t>odvahu říci, že už to stačí</a:t>
            </a:r>
            <a:r>
              <a:rPr lang="en-US" sz="1800" dirty="0"/>
              <a:t>.</a:t>
            </a:r>
            <a:endParaRPr lang="cs-CZ" sz="1800" dirty="0"/>
          </a:p>
          <a:p>
            <a:pPr marL="266700" lvl="1" indent="-180975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1800" dirty="0"/>
              <a:t>Lidsky ale rapidně (morálně, mentálně i fyzicky) degenerujeme.</a:t>
            </a:r>
          </a:p>
        </p:txBody>
      </p:sp>
    </p:spTree>
    <p:extLst>
      <p:ext uri="{BB962C8B-B14F-4D97-AF65-F5344CB8AC3E}">
        <p14:creationId xmlns:p14="http://schemas.microsoft.com/office/powerpoint/2010/main" val="169867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xmlns="" id="{1C2E9202-F630-4EFE-BA10-17701F0CD195}"/>
              </a:ext>
            </a:extLst>
          </p:cNvPr>
          <p:cNvGrpSpPr/>
          <p:nvPr/>
        </p:nvGrpSpPr>
        <p:grpSpPr>
          <a:xfrm>
            <a:off x="1419225" y="1720552"/>
            <a:ext cx="6191250" cy="5137448"/>
            <a:chOff x="1476375" y="857250"/>
            <a:chExt cx="6191250" cy="5143500"/>
          </a:xfrm>
        </p:grpSpPr>
        <p:pic>
          <p:nvPicPr>
            <p:cNvPr id="10" name="Obrázek 9">
              <a:extLst>
                <a:ext uri="{FF2B5EF4-FFF2-40B4-BE49-F238E27FC236}">
                  <a16:creationId xmlns:a16="http://schemas.microsoft.com/office/drawing/2014/main" xmlns="" id="{5B0B96F4-8631-4A1E-A4C8-480D3D9E6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375" y="857250"/>
              <a:ext cx="3095625" cy="5143500"/>
            </a:xfrm>
            <a:prstGeom prst="rect">
              <a:avLst/>
            </a:prstGeom>
          </p:spPr>
        </p:pic>
        <p:pic>
          <p:nvPicPr>
            <p:cNvPr id="7" name="Obrázek 6" descr="Obsah obrázku závěs&#10;&#10;Popis byl vytvořen automaticky">
              <a:extLst>
                <a:ext uri="{FF2B5EF4-FFF2-40B4-BE49-F238E27FC236}">
                  <a16:creationId xmlns:a16="http://schemas.microsoft.com/office/drawing/2014/main" xmlns="" id="{B7FE63C6-35CF-4CA3-A20C-15BC1ABA5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857250"/>
              <a:ext cx="3095625" cy="5143500"/>
            </a:xfrm>
            <a:prstGeom prst="rect">
              <a:avLst/>
            </a:prstGeom>
          </p:spPr>
        </p:pic>
      </p:grpSp>
      <p:pic>
        <p:nvPicPr>
          <p:cNvPr id="26" name="Obrázek 25" descr="Obsah obrázku hračka, stůl, hodiny, počítač&#10;&#10;Popis byl vytvořen automaticky">
            <a:extLst>
              <a:ext uri="{FF2B5EF4-FFF2-40B4-BE49-F238E27FC236}">
                <a16:creationId xmlns:a16="http://schemas.microsoft.com/office/drawing/2014/main" xmlns="" id="{34EED8C4-DC03-4AED-AA1A-80453B2353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656" y="1457542"/>
            <a:ext cx="2750603" cy="2271212"/>
          </a:xfrm>
          <a:prstGeom prst="rect">
            <a:avLst/>
          </a:prstGeom>
        </p:spPr>
      </p:pic>
      <p:pic>
        <p:nvPicPr>
          <p:cNvPr id="24" name="Obrázek 23" descr="Obsah obrázku hračka&#10;&#10;Popis byl vytvořen automaticky">
            <a:extLst>
              <a:ext uri="{FF2B5EF4-FFF2-40B4-BE49-F238E27FC236}">
                <a16:creationId xmlns:a16="http://schemas.microsoft.com/office/drawing/2014/main" xmlns="" id="{A7F56C61-6910-4535-BAF7-1A2C51BEAB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600" y="1461075"/>
            <a:ext cx="1666568" cy="1583240"/>
          </a:xfrm>
          <a:prstGeom prst="rect">
            <a:avLst/>
          </a:prstGeom>
        </p:spPr>
      </p:pic>
      <p:pic>
        <p:nvPicPr>
          <p:cNvPr id="22" name="Obrázek 21" descr="Obsah obrázku hračka&#10;&#10;Popis byl vytvořen automaticky">
            <a:extLst>
              <a:ext uri="{FF2B5EF4-FFF2-40B4-BE49-F238E27FC236}">
                <a16:creationId xmlns:a16="http://schemas.microsoft.com/office/drawing/2014/main" xmlns="" id="{1BE05F5F-78B9-4968-8313-893B0429D2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942" y="1457542"/>
            <a:ext cx="1599969" cy="1631969"/>
          </a:xfrm>
          <a:prstGeom prst="rect">
            <a:avLst/>
          </a:prstGeom>
        </p:spPr>
      </p:pic>
      <p:pic>
        <p:nvPicPr>
          <p:cNvPr id="28" name="Obrázek 27" descr="Obsah obrázku hračka, stůl, sníh, muž&#10;&#10;Popis byl vytvořen automaticky">
            <a:extLst>
              <a:ext uri="{FF2B5EF4-FFF2-40B4-BE49-F238E27FC236}">
                <a16:creationId xmlns:a16="http://schemas.microsoft.com/office/drawing/2014/main" xmlns="" id="{94BBCF82-B531-44A6-93AD-9F0353581E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187" y="3251928"/>
            <a:ext cx="2577278" cy="1944004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83CD60D0-A749-4285-97CB-7AA9F9E925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84" y="2868148"/>
            <a:ext cx="836538" cy="1125144"/>
          </a:xfrm>
          <a:prstGeom prst="rect">
            <a:avLst/>
          </a:prstGeom>
        </p:spPr>
      </p:pic>
      <p:pic>
        <p:nvPicPr>
          <p:cNvPr id="14" name="Obrázek 13" descr="Obsah obrázku hračka, stůl&#10;&#10;Popis byl vytvořen automaticky">
            <a:extLst>
              <a:ext uri="{FF2B5EF4-FFF2-40B4-BE49-F238E27FC236}">
                <a16:creationId xmlns:a16="http://schemas.microsoft.com/office/drawing/2014/main" xmlns="" id="{B239FB95-FE2C-4FF7-B999-3FCD1DDD8C5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98" y="1720552"/>
            <a:ext cx="1519013" cy="1275971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xmlns="" id="{FEB2F03A-773F-48D6-8F77-AEEBB628EF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30" y="4658646"/>
            <a:ext cx="836538" cy="1087499"/>
          </a:xfrm>
          <a:prstGeom prst="rect">
            <a:avLst/>
          </a:prstGeom>
        </p:spPr>
      </p:pic>
      <p:pic>
        <p:nvPicPr>
          <p:cNvPr id="30" name="Obrázek 29" descr="Obsah obrázku stůl, počítač&#10;&#10;Popis byl vytvořen automaticky">
            <a:extLst>
              <a:ext uri="{FF2B5EF4-FFF2-40B4-BE49-F238E27FC236}">
                <a16:creationId xmlns:a16="http://schemas.microsoft.com/office/drawing/2014/main" xmlns="" id="{09B82EC3-E56F-449F-9498-A0C7019EC25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920" y="5070323"/>
            <a:ext cx="1996990" cy="1683177"/>
          </a:xfrm>
          <a:prstGeom prst="rect">
            <a:avLst/>
          </a:prstGeom>
        </p:spPr>
      </p:pic>
      <p:pic>
        <p:nvPicPr>
          <p:cNvPr id="32" name="Obrázek 31" descr="Obsah obrázku počítač&#10;&#10;Popis byl vytvořen automaticky">
            <a:extLst>
              <a:ext uri="{FF2B5EF4-FFF2-40B4-BE49-F238E27FC236}">
                <a16:creationId xmlns:a16="http://schemas.microsoft.com/office/drawing/2014/main" xmlns="" id="{317E63BA-0AE2-4E13-A82C-CC141721536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588" y="4983512"/>
            <a:ext cx="2141201" cy="1801668"/>
          </a:xfrm>
          <a:prstGeom prst="rect">
            <a:avLst/>
          </a:prstGeom>
        </p:spPr>
      </p:pic>
      <p:pic>
        <p:nvPicPr>
          <p:cNvPr id="34" name="Obrázek 33" descr="Obsah obrázku počítač, hračka, stůl&#10;&#10;Popis byl vytvořen automaticky">
            <a:extLst>
              <a:ext uri="{FF2B5EF4-FFF2-40B4-BE49-F238E27FC236}">
                <a16:creationId xmlns:a16="http://schemas.microsoft.com/office/drawing/2014/main" xmlns="" id="{4BB7609A-A4B0-4F1F-A810-925F167777F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140" y="4602770"/>
            <a:ext cx="2887782" cy="2017322"/>
          </a:xfrm>
          <a:prstGeom prst="rect">
            <a:avLst/>
          </a:prstGeom>
        </p:spPr>
      </p:pic>
      <p:pic>
        <p:nvPicPr>
          <p:cNvPr id="20" name="Obrázek 19" descr="Obsah obrázku hra&#10;&#10;Popis byl vytvořen automaticky">
            <a:extLst>
              <a:ext uri="{FF2B5EF4-FFF2-40B4-BE49-F238E27FC236}">
                <a16:creationId xmlns:a16="http://schemas.microsoft.com/office/drawing/2014/main" xmlns="" id="{5B5EDCBA-9B49-4544-8F28-0B96E71FF3B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408" y="3516122"/>
            <a:ext cx="1961255" cy="1619436"/>
          </a:xfrm>
          <a:prstGeom prst="rect">
            <a:avLst/>
          </a:prstGeom>
        </p:spPr>
      </p:pic>
      <p:pic>
        <p:nvPicPr>
          <p:cNvPr id="18" name="Obrázek 17" descr="Obsah obrázku text, počítač, podepsat, hodiny&#10;&#10;Popis byl vytvořen automaticky">
            <a:extLst>
              <a:ext uri="{FF2B5EF4-FFF2-40B4-BE49-F238E27FC236}">
                <a16:creationId xmlns:a16="http://schemas.microsoft.com/office/drawing/2014/main" xmlns="" id="{E08A562F-507E-474E-9488-3DC897EAF8A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5" y="3688218"/>
            <a:ext cx="2134465" cy="1579504"/>
          </a:xfrm>
          <a:prstGeom prst="rect">
            <a:avLst/>
          </a:prstGeom>
        </p:spPr>
      </p:pic>
      <p:grpSp>
        <p:nvGrpSpPr>
          <p:cNvPr id="54" name="Skupina 53">
            <a:extLst>
              <a:ext uri="{FF2B5EF4-FFF2-40B4-BE49-F238E27FC236}">
                <a16:creationId xmlns:a16="http://schemas.microsoft.com/office/drawing/2014/main" xmlns="" id="{2B32DD07-A0D2-4DD9-AFA8-30A8AB1BD391}"/>
              </a:ext>
            </a:extLst>
          </p:cNvPr>
          <p:cNvGrpSpPr/>
          <p:nvPr/>
        </p:nvGrpSpPr>
        <p:grpSpPr>
          <a:xfrm>
            <a:off x="331937" y="1810051"/>
            <a:ext cx="7980005" cy="4374923"/>
            <a:chOff x="518782" y="612672"/>
            <a:chExt cx="10640007" cy="5833231"/>
          </a:xfrm>
        </p:grpSpPr>
        <p:pic>
          <p:nvPicPr>
            <p:cNvPr id="23" name="Obrázek 22" descr="Obsah obrázku hodiny, kreslení&#10;&#10;Popis byl vytvořen automaticky">
              <a:extLst>
                <a:ext uri="{FF2B5EF4-FFF2-40B4-BE49-F238E27FC236}">
                  <a16:creationId xmlns:a16="http://schemas.microsoft.com/office/drawing/2014/main" xmlns="" id="{3C01A0E2-A3DC-4BB4-B34E-E7B71CB36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28423">
              <a:off x="274246" y="952715"/>
              <a:ext cx="1326833" cy="646748"/>
            </a:xfrm>
            <a:prstGeom prst="rect">
              <a:avLst/>
            </a:prstGeom>
          </p:spPr>
        </p:pic>
        <p:pic>
          <p:nvPicPr>
            <p:cNvPr id="31" name="Obrázek 30" descr="Obsah obrázku hodiny, kreslení&#10;&#10;Popis byl vytvořen automaticky">
              <a:extLst>
                <a:ext uri="{FF2B5EF4-FFF2-40B4-BE49-F238E27FC236}">
                  <a16:creationId xmlns:a16="http://schemas.microsoft.com/office/drawing/2014/main" xmlns="" id="{220FE5E4-86A6-4AA9-BF8E-6B7CCD151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329247" flipH="1">
              <a:off x="178739" y="3568870"/>
              <a:ext cx="1326833" cy="646748"/>
            </a:xfrm>
            <a:prstGeom prst="rect">
              <a:avLst/>
            </a:prstGeom>
          </p:spPr>
        </p:pic>
        <p:pic>
          <p:nvPicPr>
            <p:cNvPr id="33" name="Obrázek 32" descr="Obsah obrázku hodiny, kreslení&#10;&#10;Popis byl vytvořen automaticky">
              <a:extLst>
                <a:ext uri="{FF2B5EF4-FFF2-40B4-BE49-F238E27FC236}">
                  <a16:creationId xmlns:a16="http://schemas.microsoft.com/office/drawing/2014/main" xmlns="" id="{B7C273E9-6B4C-4A2A-A2E4-2FCE95553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309129" flipH="1">
              <a:off x="1366455" y="5255439"/>
              <a:ext cx="1326833" cy="646748"/>
            </a:xfrm>
            <a:prstGeom prst="rect">
              <a:avLst/>
            </a:prstGeom>
          </p:spPr>
        </p:pic>
        <p:pic>
          <p:nvPicPr>
            <p:cNvPr id="27" name="Obrázek 26" descr="Obsah obrázku bílá, držení, zelená&#10;&#10;Popis byl vytvořen automaticky">
              <a:extLst>
                <a:ext uri="{FF2B5EF4-FFF2-40B4-BE49-F238E27FC236}">
                  <a16:creationId xmlns:a16="http://schemas.microsoft.com/office/drawing/2014/main" xmlns="" id="{ABD94426-02C3-4FD9-BAB1-693C65FA3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636" y="2196486"/>
              <a:ext cx="2440305" cy="1800225"/>
            </a:xfrm>
            <a:prstGeom prst="rect">
              <a:avLst/>
            </a:prstGeom>
          </p:spPr>
        </p:pic>
        <p:pic>
          <p:nvPicPr>
            <p:cNvPr id="36" name="Obrázek 35" descr="Obsah obrázku hodiny, metr&#10;&#10;Popis byl vytvořen automaticky">
              <a:extLst>
                <a:ext uri="{FF2B5EF4-FFF2-40B4-BE49-F238E27FC236}">
                  <a16:creationId xmlns:a16="http://schemas.microsoft.com/office/drawing/2014/main" xmlns="" id="{F992EDAE-0ADC-4F8E-AFE9-8A30447D3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0419" y="4122053"/>
              <a:ext cx="1813560" cy="373380"/>
            </a:xfrm>
            <a:prstGeom prst="rect">
              <a:avLst/>
            </a:prstGeom>
          </p:spPr>
        </p:pic>
        <p:pic>
          <p:nvPicPr>
            <p:cNvPr id="38" name="Obrázek 37" descr="Obsah obrázku hodiny&#10;&#10;Popis byl vytvořen automaticky">
              <a:extLst>
                <a:ext uri="{FF2B5EF4-FFF2-40B4-BE49-F238E27FC236}">
                  <a16:creationId xmlns:a16="http://schemas.microsoft.com/office/drawing/2014/main" xmlns="" id="{416F5801-0343-41CF-B5C1-D56995878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4389" y="4812365"/>
              <a:ext cx="786765" cy="1633538"/>
            </a:xfrm>
            <a:prstGeom prst="rect">
              <a:avLst/>
            </a:prstGeom>
          </p:spPr>
        </p:pic>
        <p:pic>
          <p:nvPicPr>
            <p:cNvPr id="41" name="Obrázek 40" descr="Obsah obrázku světlo, hodiny&#10;&#10;Popis byl vytvořen automaticky">
              <a:extLst>
                <a:ext uri="{FF2B5EF4-FFF2-40B4-BE49-F238E27FC236}">
                  <a16:creationId xmlns:a16="http://schemas.microsoft.com/office/drawing/2014/main" xmlns="" id="{30F38E41-9ABF-4321-B98C-EBB23E219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215" y="4798730"/>
              <a:ext cx="786765" cy="1633538"/>
            </a:xfrm>
            <a:prstGeom prst="rect">
              <a:avLst/>
            </a:prstGeom>
          </p:spPr>
        </p:pic>
        <p:pic>
          <p:nvPicPr>
            <p:cNvPr id="43" name="Obrázek 42">
              <a:extLst>
                <a:ext uri="{FF2B5EF4-FFF2-40B4-BE49-F238E27FC236}">
                  <a16:creationId xmlns:a16="http://schemas.microsoft.com/office/drawing/2014/main" xmlns="" id="{61058192-1659-42A2-9DB0-EC9DD4A95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9245" y="4236760"/>
              <a:ext cx="1253490" cy="473392"/>
            </a:xfrm>
            <a:prstGeom prst="rect">
              <a:avLst/>
            </a:prstGeom>
          </p:spPr>
        </p:pic>
        <p:pic>
          <p:nvPicPr>
            <p:cNvPr id="45" name="Obrázek 44">
              <a:extLst>
                <a:ext uri="{FF2B5EF4-FFF2-40B4-BE49-F238E27FC236}">
                  <a16:creationId xmlns:a16="http://schemas.microsoft.com/office/drawing/2014/main" xmlns="" id="{C6B043D9-08AF-4316-878A-CBBDE3E2A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64894">
              <a:off x="8139690" y="4382488"/>
              <a:ext cx="900113" cy="993457"/>
            </a:xfrm>
            <a:prstGeom prst="rect">
              <a:avLst/>
            </a:prstGeom>
          </p:spPr>
        </p:pic>
        <p:pic>
          <p:nvPicPr>
            <p:cNvPr id="47" name="Obrázek 46" descr="Obsah obrázku světlo&#10;&#10;Popis byl vytvořen automaticky">
              <a:extLst>
                <a:ext uri="{FF2B5EF4-FFF2-40B4-BE49-F238E27FC236}">
                  <a16:creationId xmlns:a16="http://schemas.microsoft.com/office/drawing/2014/main" xmlns="" id="{EEDF2E8E-9D52-41CA-875B-9E3F52FA2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72024" y="3688205"/>
              <a:ext cx="786765" cy="1113473"/>
            </a:xfrm>
            <a:prstGeom prst="rect">
              <a:avLst/>
            </a:prstGeom>
          </p:spPr>
        </p:pic>
        <p:pic>
          <p:nvPicPr>
            <p:cNvPr id="49" name="Obrázek 48" descr="Obsah obrázku kreslení, světlo, hvězda&#10;&#10;Popis byl vytvořen automaticky">
              <a:extLst>
                <a:ext uri="{FF2B5EF4-FFF2-40B4-BE49-F238E27FC236}">
                  <a16:creationId xmlns:a16="http://schemas.microsoft.com/office/drawing/2014/main" xmlns="" id="{F6EFE36B-8E3B-4F79-8665-CC238BF67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9851" y="2347286"/>
              <a:ext cx="586740" cy="1186815"/>
            </a:xfrm>
            <a:prstGeom prst="rect">
              <a:avLst/>
            </a:prstGeom>
          </p:spPr>
        </p:pic>
        <p:pic>
          <p:nvPicPr>
            <p:cNvPr id="51" name="Obrázek 50" descr="Obsah obrázku světlo&#10;&#10;Popis byl vytvořen automaticky">
              <a:extLst>
                <a:ext uri="{FF2B5EF4-FFF2-40B4-BE49-F238E27FC236}">
                  <a16:creationId xmlns:a16="http://schemas.microsoft.com/office/drawing/2014/main" xmlns="" id="{A35FF4C0-35A7-49B5-8138-7D3FC85D7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925" y="1740114"/>
              <a:ext cx="820103" cy="2226945"/>
            </a:xfrm>
            <a:prstGeom prst="rect">
              <a:avLst/>
            </a:prstGeom>
          </p:spPr>
        </p:pic>
        <p:pic>
          <p:nvPicPr>
            <p:cNvPr id="53" name="Obrázek 52" descr="Obsah obrázku světlo, hodiny&#10;&#10;Popis byl vytvořen automaticky">
              <a:extLst>
                <a:ext uri="{FF2B5EF4-FFF2-40B4-BE49-F238E27FC236}">
                  <a16:creationId xmlns:a16="http://schemas.microsoft.com/office/drawing/2014/main" xmlns="" id="{1DD4880F-07F3-4C85-B565-C38D69E94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5677" y="1511345"/>
              <a:ext cx="740093" cy="2486978"/>
            </a:xfrm>
            <a:prstGeom prst="rect">
              <a:avLst/>
            </a:prstGeom>
          </p:spPr>
        </p:pic>
      </p:grpSp>
      <p:pic>
        <p:nvPicPr>
          <p:cNvPr id="6" name="Obrázek 5" descr="Obsah obrázku obrazovka, hodiny&#10;&#10;Popis byl vytvořen automaticky">
            <a:extLst>
              <a:ext uri="{FF2B5EF4-FFF2-40B4-BE49-F238E27FC236}">
                <a16:creationId xmlns:a16="http://schemas.microsoft.com/office/drawing/2014/main" xmlns="" id="{A1A2876E-C1FF-4F9E-B26F-72AF8E9CA76A}"/>
              </a:ext>
            </a:extLst>
          </p:cNvPr>
          <p:cNvPicPr>
            <a:picLocks noChangeAspect="1"/>
          </p:cNvPicPr>
          <p:nvPr/>
        </p:nvPicPr>
        <p:blipFill>
          <a:blip r:embed="rId2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54" y="2624576"/>
            <a:ext cx="2686240" cy="1584193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97DAE0E2-6226-40EA-8DCD-584C8A22E6EE}"/>
              </a:ext>
            </a:extLst>
          </p:cNvPr>
          <p:cNvSpPr txBox="1"/>
          <p:nvPr/>
        </p:nvSpPr>
        <p:spPr>
          <a:xfrm>
            <a:off x="4617514" y="3079285"/>
            <a:ext cx="2063543" cy="7028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90000"/>
              </a:lnSpc>
            </a:pPr>
            <a:r>
              <a:rPr lang="cs-CZ" sz="21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Backoffice</a:t>
            </a:r>
          </a:p>
          <a:p>
            <a:pPr>
              <a:lnSpc>
                <a:spcPct val="90000"/>
              </a:lnSpc>
            </a:pPr>
            <a:r>
              <a:rPr lang="cs-CZ" sz="21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administrace</a:t>
            </a:r>
            <a:endParaRPr lang="cs-CZ" sz="2100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Obrázek 7" descr="Obsah obrázku obrazovka, hodiny, sledování, monitor&#10;&#10;Popis byl vytvořen automaticky">
            <a:extLst>
              <a:ext uri="{FF2B5EF4-FFF2-40B4-BE49-F238E27FC236}">
                <a16:creationId xmlns:a16="http://schemas.microsoft.com/office/drawing/2014/main" xmlns="" id="{C364C04F-4A53-4424-8E8F-E9E31F9F320A}"/>
              </a:ext>
            </a:extLst>
          </p:cNvPr>
          <p:cNvPicPr>
            <a:picLocks noChangeAspect="1"/>
          </p:cNvPicPr>
          <p:nvPr/>
        </p:nvPicPr>
        <p:blipFill>
          <a:blip r:embed="rId2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837" y="2624576"/>
            <a:ext cx="2681320" cy="1584193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A314D924-2AB1-424E-A87F-16140EFDD559}"/>
              </a:ext>
            </a:extLst>
          </p:cNvPr>
          <p:cNvSpPr txBox="1"/>
          <p:nvPr/>
        </p:nvSpPr>
        <p:spPr>
          <a:xfrm>
            <a:off x="2315020" y="3079285"/>
            <a:ext cx="2063543" cy="7028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90000"/>
              </a:lnSpc>
            </a:pPr>
            <a:r>
              <a:rPr lang="cs-CZ" sz="21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Uživatelské</a:t>
            </a:r>
          </a:p>
          <a:p>
            <a:pPr algn="r">
              <a:lnSpc>
                <a:spcPct val="90000"/>
              </a:lnSpc>
            </a:pPr>
            <a:r>
              <a:rPr lang="cs-CZ" sz="2100" b="1" cap="all" dirty="0">
                <a:solidFill>
                  <a:schemeClr val="bg1"/>
                </a:solidFill>
                <a:latin typeface="Arial Narrow" panose="020B0606020202030204" pitchFamily="34" charset="0"/>
              </a:rPr>
              <a:t>rozhraní</a:t>
            </a:r>
            <a:endParaRPr lang="cs-CZ" sz="2100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F923533-8C72-4BAF-9150-AA3B260CF5A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0663"/>
            <a:ext cx="9144000" cy="1325562"/>
          </a:xfrm>
        </p:spPr>
        <p:txBody>
          <a:bodyPr/>
          <a:lstStyle/>
          <a:p>
            <a:pPr algn="ctr"/>
            <a:r>
              <a:rPr lang="cs-CZ" dirty="0"/>
              <a:t>Vize digitální společnosti a veřejné správy</a:t>
            </a:r>
          </a:p>
        </p:txBody>
      </p:sp>
    </p:spTree>
    <p:extLst>
      <p:ext uri="{BB962C8B-B14F-4D97-AF65-F5344CB8AC3E}">
        <p14:creationId xmlns:p14="http://schemas.microsoft.com/office/powerpoint/2010/main" val="28773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BC1B60"/>
                </a:solidFill>
              </a:rPr>
              <a:t>Základem veřejné správy je služba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Základní </a:t>
            </a:r>
            <a:r>
              <a:rPr lang="cs-CZ" sz="2400" b="1" dirty="0">
                <a:solidFill>
                  <a:srgbClr val="00A5DF"/>
                </a:solidFill>
              </a:rPr>
              <a:t>pilíře eGovernmentu 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/>
              <a:t>Základní </a:t>
            </a:r>
            <a:r>
              <a:rPr lang="cs-CZ" sz="2000" dirty="0"/>
              <a:t>registry, </a:t>
            </a:r>
            <a:r>
              <a:rPr lang="cs-CZ" sz="2000" dirty="0" smtClean="0"/>
              <a:t>Datové </a:t>
            </a:r>
            <a:r>
              <a:rPr lang="cs-CZ" sz="2000" dirty="0"/>
              <a:t>schránky, e-Identita, Portál občana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propagujeme je jako tzv. sdílené služby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mají sloužit pro </a:t>
            </a:r>
            <a:r>
              <a:rPr lang="cs-CZ" sz="2000" dirty="0" smtClean="0"/>
              <a:t>dodávku </a:t>
            </a:r>
            <a:r>
              <a:rPr lang="cs-CZ" sz="2000" b="1" dirty="0">
                <a:solidFill>
                  <a:srgbClr val="BC1B60"/>
                </a:solidFill>
              </a:rPr>
              <a:t>digitálních</a:t>
            </a:r>
            <a:r>
              <a:rPr lang="cs-CZ" sz="2000" b="1" dirty="0"/>
              <a:t> </a:t>
            </a:r>
            <a:r>
              <a:rPr lang="cs-CZ" sz="2000" b="1" dirty="0">
                <a:solidFill>
                  <a:srgbClr val="00A5DF"/>
                </a:solidFill>
              </a:rPr>
              <a:t>služeb veřejné </a:t>
            </a:r>
            <a:r>
              <a:rPr lang="cs-CZ" sz="2000" b="1" dirty="0" smtClean="0">
                <a:solidFill>
                  <a:srgbClr val="00A5DF"/>
                </a:solidFill>
              </a:rPr>
              <a:t>správy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Zákon o právu na digitální službu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budeme vytvářet Katalog služeb veřejné správy – s plánem termínu jejich digitalizace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>
                <a:solidFill>
                  <a:srgbClr val="00A5DF"/>
                </a:solidFill>
              </a:rPr>
              <a:t>Přeměna úředních úkonů na </a:t>
            </a:r>
            <a:r>
              <a:rPr lang="cs-CZ" sz="2400" b="1" dirty="0">
                <a:solidFill>
                  <a:srgbClr val="BC1B60"/>
                </a:solidFill>
              </a:rPr>
              <a:t>skutečné služby</a:t>
            </a:r>
            <a:r>
              <a:rPr lang="cs-CZ" sz="2400" b="1" dirty="0">
                <a:solidFill>
                  <a:srgbClr val="00A5DF"/>
                </a:solidFill>
              </a:rPr>
              <a:t>: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služba je </a:t>
            </a:r>
            <a:r>
              <a:rPr lang="cs-CZ" sz="2000" dirty="0" smtClean="0"/>
              <a:t>vědomým vztahem </a:t>
            </a:r>
            <a:r>
              <a:rPr lang="cs-CZ" sz="2000" dirty="0"/>
              <a:t>poskytovatele a příjemce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služba má pravidla a vnímanou hodnotu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služba řeší životní situaci klienta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služba usnadňuje klientovi dosáhnout jeho práv (nároků), nebo splnit jeho povinnosti (závazky)</a:t>
            </a:r>
          </a:p>
          <a:p>
            <a:pPr marL="0" indent="0">
              <a:lnSpc>
                <a:spcPct val="90000"/>
              </a:lnSpc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30141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BC1B60"/>
                </a:solidFill>
              </a:rPr>
              <a:t>Digitalizace je cílená, postupná a účelná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51588" y="1689463"/>
            <a:ext cx="8892411" cy="426683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Segmentace - zaměření na cílové skupiny, které digitalizaci nejvíce ocení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/>
              <a:t>vybrané služby, obslužné kanály, uživatelská rozhraní</a:t>
            </a:r>
            <a:endParaRPr lang="cs-CZ" sz="20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Klient / občan musí mít vždy volbu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/>
              <a:t>respekt k možnému růstu „ne-digitálních“ menšin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/>
              <a:t>právo i nadále vyřídit služby asistovaně</a:t>
            </a:r>
            <a:endParaRPr lang="cs-CZ" sz="20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Služby státu fungují i off-line 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j</a:t>
            </a:r>
            <a:r>
              <a:rPr lang="cs-CZ" sz="2000" dirty="0" smtClean="0"/>
              <a:t>sou zavedeny i náhradní scénáře obsluhy klientů při výpadcích energií a dat</a:t>
            </a:r>
            <a:endParaRPr lang="cs-CZ" sz="20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 smtClean="0">
                <a:solidFill>
                  <a:srgbClr val="00A5DF"/>
                </a:solidFill>
              </a:rPr>
              <a:t>Ochrana klientů před dopady digitalizace</a:t>
            </a:r>
            <a:endParaRPr lang="cs-CZ" sz="2400" b="1" dirty="0">
              <a:solidFill>
                <a:srgbClr val="00A5DF"/>
              </a:solidFill>
            </a:endParaRP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jako je například závislost na instantních službách a digitální demence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musí existovat alternativa</a:t>
            </a:r>
            <a:endParaRPr lang="cs-CZ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>
                <a:solidFill>
                  <a:srgbClr val="00A5DF"/>
                </a:solidFill>
              </a:rPr>
              <a:t>Nejlepší služby jsou „žádné služby veřejné správy“</a:t>
            </a:r>
          </a:p>
          <a:p>
            <a:pPr lvl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000" dirty="0"/>
              <a:t>sdílení dat umožní omezit nevyžádané interakce s </a:t>
            </a:r>
            <a:r>
              <a:rPr lang="cs-CZ" sz="2000" dirty="0" smtClean="0"/>
              <a:t>klientem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4784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C3E08679-6AD2-48AA-8439-F8E255FD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 pro systém</a:t>
            </a:r>
            <a:br>
              <a:rPr lang="cs-CZ" dirty="0"/>
            </a:br>
            <a:r>
              <a:rPr lang="cs-CZ" dirty="0"/>
              <a:t>řízení obce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xmlns="" id="{EF112342-FD46-4CB6-B6E0-A2D98D278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88" y="1689463"/>
            <a:ext cx="4244211" cy="42668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A5DF"/>
                </a:solidFill>
              </a:rPr>
              <a:t>Posláním obce je:</a:t>
            </a:r>
          </a:p>
          <a:p>
            <a:pPr defTabSz="447675"/>
            <a:r>
              <a:rPr lang="cs-CZ" dirty="0"/>
              <a:t>převzít a udržovat </a:t>
            </a:r>
            <a:r>
              <a:rPr lang="cs-CZ" dirty="0" smtClean="0"/>
              <a:t>	území a </a:t>
            </a:r>
            <a:r>
              <a:rPr lang="cs-CZ" dirty="0"/>
              <a:t>majetek obce </a:t>
            </a:r>
            <a:r>
              <a:rPr lang="cs-CZ" dirty="0" smtClean="0"/>
              <a:t>po </a:t>
            </a:r>
            <a:r>
              <a:rPr lang="cs-CZ" dirty="0"/>
              <a:t>předchozích generacích, </a:t>
            </a:r>
          </a:p>
          <a:p>
            <a:r>
              <a:rPr lang="cs-CZ" dirty="0" smtClean="0"/>
              <a:t>využívat </a:t>
            </a:r>
            <a:r>
              <a:rPr lang="cs-CZ" dirty="0"/>
              <a:t>je efektivně </a:t>
            </a:r>
            <a:r>
              <a:rPr lang="cs-CZ" dirty="0" smtClean="0"/>
              <a:t>pro </a:t>
            </a:r>
            <a:r>
              <a:rPr lang="cs-CZ" dirty="0"/>
              <a:t>poskytování služeb členům </a:t>
            </a:r>
            <a:r>
              <a:rPr lang="cs-CZ" dirty="0" smtClean="0"/>
              <a:t>obce, </a:t>
            </a:r>
            <a:endParaRPr lang="cs-CZ" dirty="0"/>
          </a:p>
          <a:p>
            <a:r>
              <a:rPr lang="cs-CZ" dirty="0" smtClean="0"/>
              <a:t>rozmnožovat </a:t>
            </a:r>
            <a:r>
              <a:rPr lang="cs-CZ" dirty="0"/>
              <a:t>a rozvíjet je pro budoucí generace. </a:t>
            </a:r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751EEB8A-A0F2-4809-BFDB-6863B289A7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883523"/>
            <a:ext cx="4467224" cy="41361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ovéPole 23">
            <a:extLst>
              <a:ext uri="{FF2B5EF4-FFF2-40B4-BE49-F238E27FC236}">
                <a16:creationId xmlns:a16="http://schemas.microsoft.com/office/drawing/2014/main" xmlns="" id="{90D29F3D-7D7D-4CD9-8F41-C4286B9ED61E}"/>
              </a:ext>
            </a:extLst>
          </p:cNvPr>
          <p:cNvSpPr txBox="1"/>
          <p:nvPr/>
        </p:nvSpPr>
        <p:spPr>
          <a:xfrm>
            <a:off x="5827450" y="5019675"/>
            <a:ext cx="1858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>
                <a:solidFill>
                  <a:srgbClr val="00A5DF"/>
                </a:solidFill>
                <a:latin typeface="Arial Narow"/>
              </a:rPr>
              <a:t>Zdroj: Prof. Václav Řepa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716223" y="5296674"/>
            <a:ext cx="3745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BC1B60"/>
                </a:solidFill>
              </a:rPr>
              <a:t>Zodpovědnost </a:t>
            </a:r>
          </a:p>
          <a:p>
            <a:r>
              <a:rPr lang="cs-CZ" sz="2400" b="1" dirty="0" smtClean="0">
                <a:solidFill>
                  <a:srgbClr val="BC1B60"/>
                </a:solidFill>
              </a:rPr>
              <a:t>za všechna „prostředí“ obce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0352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/>
      <p:bldP spid="2" grpId="0"/>
    </p:bldLst>
  </p:timing>
</p:sld>
</file>

<file path=ppt/theme/theme1.xml><?xml version="1.0" encoding="utf-8"?>
<a:theme xmlns:a="http://schemas.openxmlformats.org/drawingml/2006/main" name="S pozadím a paginac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Č&amp;IKČR_Břeclav_v2.pptx" id="{8F2C91AE-E009-49E2-8983-D3B6E59F1ACB}" vid="{7A7FED2D-CA63-4FAC-8B69-7EA73F5A700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</TotalTime>
  <Words>615</Words>
  <Application>Microsoft Office PowerPoint</Application>
  <PresentationFormat>Předvádění na obrazovce (4:3)</PresentationFormat>
  <Paragraphs>109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Arial Narow</vt:lpstr>
      <vt:lpstr>Arial Narrow</vt:lpstr>
      <vt:lpstr>Calibri</vt:lpstr>
      <vt:lpstr>Roboto Condensed</vt:lpstr>
      <vt:lpstr>Segoe Print</vt:lpstr>
      <vt:lpstr>S pozadím a paginací</vt:lpstr>
      <vt:lpstr>Prezentace aplikace PowerPoint</vt:lpstr>
      <vt:lpstr>Prezentace aplikace PowerPoint</vt:lpstr>
      <vt:lpstr>Prezentace aplikace PowerPoint</vt:lpstr>
      <vt:lpstr>Prezentace aplikace PowerPoint</vt:lpstr>
      <vt:lpstr>Správné inovace správně</vt:lpstr>
      <vt:lpstr>Vize digitální společnosti a veřejné správy</vt:lpstr>
      <vt:lpstr>Základem veřejné správy je služba</vt:lpstr>
      <vt:lpstr>Digitalizace je cílená, postupná a účelná</vt:lpstr>
      <vt:lpstr>Východiska pro systém řízení obce</vt:lpstr>
      <vt:lpstr>Východiska pro systém řízení obce</vt:lpstr>
      <vt:lpstr>Východiska pro systém řízení obce</vt:lpstr>
      <vt:lpstr>Digitalizace měst a obcí musí být  účelná, plánovaná a řízená…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Česko pohledem měst a obcí</dc:title>
  <dc:creator>Pavel Hrabě</dc:creator>
  <cp:lastModifiedBy>user</cp:lastModifiedBy>
  <cp:revision>82</cp:revision>
  <dcterms:created xsi:type="dcterms:W3CDTF">2019-10-22T19:06:41Z</dcterms:created>
  <dcterms:modified xsi:type="dcterms:W3CDTF">2019-11-21T23:27:58Z</dcterms:modified>
</cp:coreProperties>
</file>