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84" r:id="rId5"/>
  </p:sldMasterIdLst>
  <p:notesMasterIdLst>
    <p:notesMasterId r:id="rId13"/>
  </p:notesMasterIdLst>
  <p:handoutMasterIdLst>
    <p:handoutMasterId r:id="rId14"/>
  </p:handoutMasterIdLst>
  <p:sldIdLst>
    <p:sldId id="649" r:id="rId6"/>
    <p:sldId id="653" r:id="rId7"/>
    <p:sldId id="652" r:id="rId8"/>
    <p:sldId id="647" r:id="rId9"/>
    <p:sldId id="651" r:id="rId10"/>
    <p:sldId id="654" r:id="rId11"/>
    <p:sldId id="650" r:id="rId12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2" name="Autor" initials="A" lastIdx="0" clrIdx="1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00"/>
    <a:srgbClr val="00B0CA"/>
    <a:srgbClr val="D6D6D7"/>
    <a:srgbClr val="54575A"/>
    <a:srgbClr val="EBEBEC"/>
    <a:srgbClr val="ACAEAF"/>
    <a:srgbClr val="000000"/>
    <a:srgbClr val="EB9700"/>
    <a:srgbClr val="5E2750"/>
    <a:srgbClr val="FEC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31" autoAdjust="0"/>
    <p:restoredTop sz="93584" autoAdjust="0"/>
  </p:normalViewPr>
  <p:slideViewPr>
    <p:cSldViewPr snapToGrid="0" snapToObjects="1" showGuides="1">
      <p:cViewPr varScale="1">
        <p:scale>
          <a:sx n="98" d="100"/>
          <a:sy n="98" d="100"/>
        </p:scale>
        <p:origin x="852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howGuides="1">
      <p:cViewPr varScale="1">
        <p:scale>
          <a:sx n="113" d="100"/>
          <a:sy n="113" d="100"/>
        </p:scale>
        <p:origin x="5142" y="90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22/11/2019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22/11/2019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8" name="Zástupný objekt pre číslo snímky 7">
            <a:extLst>
              <a:ext uri="{FF2B5EF4-FFF2-40B4-BE49-F238E27FC236}">
                <a16:creationId xmlns:a16="http://schemas.microsoft.com/office/drawing/2014/main" xmlns="" id="{0B458BA7-96BF-204E-8788-26AC3FF94D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497A99-B5B8-6F49-B643-5F22D110F248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Bereme udržitelnost vážně:</a:t>
            </a:r>
          </a:p>
          <a:p>
            <a:pPr marL="628650" lvl="1" indent="-171450">
              <a:buFontTx/>
              <a:buChar char="-"/>
            </a:pP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2015 Pařížská klimatická dohoda</a:t>
            </a:r>
          </a:p>
          <a:p>
            <a:pPr marL="628650" lvl="1" indent="-171450">
              <a:buFontTx/>
              <a:buChar char="-"/>
            </a:pP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Strategie – source 100 % zelené energie, v ČR náš nákup ano</a:t>
            </a:r>
          </a:p>
          <a:p>
            <a:pPr marL="628650" lvl="1" indent="-171450">
              <a:buFontTx/>
              <a:buChar char="-"/>
            </a:pP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SDGs</a:t>
            </a:r>
          </a:p>
          <a:p>
            <a:pPr marL="628650" lvl="1" indent="-171450">
              <a:buFontTx/>
              <a:buChar char="-"/>
            </a:pP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RE100 -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a collaborative, global initiative</a:t>
            </a: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uniting more than 100 influential businesses working to massively increase</a:t>
            </a: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demand for, and delivery of, renewable energy.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Organisations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 joining RE100</a:t>
            </a: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commit to a public goal of sourcing 100% of their global electricity consumption</a:t>
            </a: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from renewable sources by a specified year</a:t>
            </a: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 – in VF 2025.</a:t>
            </a:r>
          </a:p>
          <a:p>
            <a:pPr marL="628650" lvl="1" indent="-171450">
              <a:buFontTx/>
              <a:buChar char="-"/>
            </a:pPr>
            <a:r>
              <a:rPr lang="cs-CZ" sz="1200" b="0" i="0" u="none" strike="noStrike" kern="1200" baseline="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rPr>
              <a:t>Vydal svůj první zelený dluhopis na 750M eur</a:t>
            </a:r>
            <a:endParaRPr lang="cs-C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97A99-B5B8-6F49-B643-5F22D110F248}" type="slidenum">
              <a:rPr lang="sk-SK" smtClean="0"/>
              <a:t>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37380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https://www.weforum.org/agenda/2018/01/effect-technology-sustainability-sdgs-internet-things-iot/</a:t>
            </a:r>
          </a:p>
          <a:p>
            <a:endParaRPr lang="cs-CZ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IoT is about measuring and remotely controlling previously unconnected “things”. It reaches people and objects that older technology could not.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https://www.vlada.cz/assets/ppov/udrzitelny-rozvoj/Strategicky_ramec_Ceska_republika_2030-compressed-_1_.pdf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i="1" dirty="0" smtClean="0"/>
              <a:t>Agenda 2030  </a:t>
            </a:r>
            <a:r>
              <a:rPr lang="cs-CZ" dirty="0" smtClean="0"/>
              <a:t>vychází ze dvou hlavních přístupů – kvality života a udržitelnosti. Perspektiva kvality života nám připomíná, že pokrok ve společnosti nelze hodnotit pouze ekonomickými ukazateli.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97A99-B5B8-6F49-B643-5F22D110F248}" type="slidenum">
              <a:rPr lang="sk-SK" smtClean="0"/>
              <a:t>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78128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https://www.euro.cz/preview/?type=article&amp;id=1462497&amp;chapter=1&amp;code=906f6ad27188b883f4eeb6c18a0e853218714737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IoT je technologie,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kter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á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pom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á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á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udržovat přehled o tom, co se ve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Vaš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í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energetice děje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–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ať již 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í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ť, budovy nebo dom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á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cnost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Vznik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á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cel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á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řada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aplikac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í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–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smart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grid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, ř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í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zen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í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decentralizovan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ý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ch zdrojů, ř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í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zen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í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budov a 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ý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roby, ř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í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zen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í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dom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á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cnost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í</a:t>
            </a:r>
            <a:endParaRPr lang="cs-CZ" sz="1200" kern="1200" dirty="0" smtClean="0">
              <a:solidFill>
                <a:schemeClr val="tx1"/>
              </a:solidFill>
              <a:effectLst/>
              <a:latin typeface="Vodafone Rg" pitchFamily="34" charset="0"/>
              <a:ea typeface="+mn-ea"/>
              <a:cs typeface="+mn-cs"/>
            </a:endParaRP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Na to navazuj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í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nov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é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podnikatelsk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é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modely a možnosti firem, jež energii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prod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á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vaj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í</a:t>
            </a:r>
            <a:endParaRPr lang="cs-CZ" sz="1200" kern="1200" dirty="0" smtClean="0">
              <a:solidFill>
                <a:schemeClr val="tx1"/>
              </a:solidFill>
              <a:effectLst/>
              <a:latin typeface="Vodafone Rg" pitchFamily="34" charset="0"/>
              <a:ea typeface="+mn-ea"/>
              <a:cs typeface="+mn-cs"/>
            </a:endParaRP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Motivace z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á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kazn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í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ka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–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energetick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é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ú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spory,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finančn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í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ú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spory, pohodl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Vodafone Rg" pitchFamily="34" charset="0"/>
                <a:ea typeface="+mn-ea"/>
                <a:cs typeface="+mn-cs"/>
              </a:rPr>
              <a:t>í</a:t>
            </a:r>
            <a:endParaRPr lang="cs-CZ" sz="1200" kern="1200" dirty="0" smtClean="0">
              <a:solidFill>
                <a:schemeClr val="tx1"/>
              </a:solidFill>
              <a:effectLst/>
              <a:latin typeface="Vodafone Rg" pitchFamily="34" charset="0"/>
              <a:ea typeface="+mn-ea"/>
              <a:cs typeface="+mn-cs"/>
            </a:endParaRP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97A99-B5B8-6F49-B643-5F22D110F248}" type="slidenum">
              <a:rPr lang="sk-SK" smtClean="0"/>
              <a:t>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89983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ctr"/>
            <a:r>
              <a:rPr lang="cs-CZ" dirty="0" smtClean="0"/>
              <a:t>Monitoring zeleně samotné - základní parametry - inspirace víno ve Španělsku  (monitoruje to vlhkost, chemické složení, senzory jsou napojené na satelit a </a:t>
            </a:r>
            <a:r>
              <a:rPr lang="cs-CZ" dirty="0" err="1" smtClean="0"/>
              <a:t>přepověď</a:t>
            </a:r>
            <a:r>
              <a:rPr lang="cs-CZ" dirty="0" smtClean="0"/>
              <a:t>, atd.)</a:t>
            </a:r>
          </a:p>
          <a:p>
            <a:pPr fontAlgn="ctr"/>
            <a:r>
              <a:rPr lang="cs-CZ" dirty="0" smtClean="0"/>
              <a:t>Monitoring hrozeb: zároveň ale IoT může pomoci monitorovat rizika</a:t>
            </a:r>
          </a:p>
          <a:p>
            <a:pPr lvl="1" fontAlgn="ctr"/>
            <a:r>
              <a:rPr lang="cs-CZ" dirty="0" smtClean="0"/>
              <a:t>chorob a kalamit - případ kůrovec</a:t>
            </a:r>
          </a:p>
          <a:p>
            <a:pPr lvl="1" fontAlgn="ctr"/>
            <a:r>
              <a:rPr lang="cs-CZ" dirty="0" smtClean="0"/>
              <a:t>Znečištění - CO2 , prašnost, úniky chemikálií</a:t>
            </a:r>
          </a:p>
          <a:p>
            <a:pPr lvl="1" fontAlgn="ctr"/>
            <a:r>
              <a:rPr lang="cs-CZ" dirty="0" smtClean="0"/>
              <a:t>Záchranka - smart cities a varovnými hlášeními</a:t>
            </a:r>
          </a:p>
          <a:p>
            <a:pPr fontAlgn="ctr"/>
            <a:r>
              <a:rPr lang="cs-CZ" dirty="0" smtClean="0"/>
              <a:t>Jak ze strany města je možné podpořit zdravou zelenou infrastrukturu:</a:t>
            </a:r>
          </a:p>
          <a:p>
            <a:pPr lvl="1" fontAlgn="ctr"/>
            <a:r>
              <a:rPr lang="cs-CZ" dirty="0" smtClean="0"/>
              <a:t>Monitoring rozvodové infrastruktury vody - ztráty a povodně </a:t>
            </a:r>
          </a:p>
          <a:p>
            <a:pPr lvl="1" fontAlgn="ctr"/>
            <a:r>
              <a:rPr lang="cs-CZ" dirty="0" smtClean="0"/>
              <a:t>Adresovaná péče </a:t>
            </a:r>
            <a:r>
              <a:rPr lang="x-none" dirty="0" smtClean="0"/>
              <a:t>–</a:t>
            </a:r>
            <a:r>
              <a:rPr lang="cs-CZ" dirty="0" smtClean="0"/>
              <a:t> město ví, která část zeleně co potřebuje, není to jen rutina.</a:t>
            </a:r>
          </a:p>
          <a:p>
            <a:endParaRPr lang="cs-C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97A99-B5B8-6F49-B643-5F22D110F248}" type="slidenum">
              <a:rPr lang="sk-SK" smtClean="0"/>
              <a:t>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92659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" sz="600" b="1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6017A-5004-4A37-9655-043CF281CB8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8432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0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0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7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0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0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0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0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0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8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0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8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0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7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7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2.emf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3.emf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emf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emf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7.emf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emf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.emf"/><Relationship Id="rId4" Type="http://schemas.openxmlformats.org/officeDocument/2006/relationships/image" Target="../media/image7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25. ledna 2019</a:t>
            </a:r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Vložte úroveň důvěrnosti do zápatí stránky 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 Two L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6" y="763"/>
            <a:ext cx="9141289" cy="5141975"/>
            <a:chOff x="1355" y="762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2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74768" y="878682"/>
              <a:ext cx="2659140" cy="353779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79925" y="3250658"/>
            <a:ext cx="4343400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557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3 One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2035" y="764"/>
            <a:ext cx="9141287" cy="5141973"/>
            <a:chOff x="2034" y="764"/>
            <a:chExt cx="9141287" cy="5141973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034" y="764"/>
              <a:ext cx="9141287" cy="5141973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8022" y="862012"/>
              <a:ext cx="2673360" cy="356976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8700" y="2840893"/>
            <a:ext cx="3843088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0164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3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7" y="764"/>
            <a:ext cx="9141287" cy="5141973"/>
            <a:chOff x="1356" y="764"/>
            <a:chExt cx="9141287" cy="5141973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6" y="764"/>
              <a:ext cx="9141287" cy="514197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3162" y="878529"/>
              <a:ext cx="2666250" cy="356265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4814" y="2811459"/>
            <a:ext cx="2765429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rgbClr val="FFFFFF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256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4 One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679" y="764"/>
            <a:ext cx="9141289" cy="5141975"/>
            <a:chOff x="678" y="763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678" y="763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10181" y="854869"/>
              <a:ext cx="2207655" cy="35484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46600" y="3136357"/>
            <a:ext cx="4284074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9315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4 Tw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6" y="763"/>
            <a:ext cx="9141289" cy="5141975"/>
            <a:chOff x="1355" y="762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2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17472" y="862013"/>
              <a:ext cx="2204100" cy="353779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79925" y="3250658"/>
            <a:ext cx="4343400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5424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5 One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7" y="764"/>
            <a:ext cx="9141289" cy="5141975"/>
            <a:chOff x="1356" y="763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6" y="763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8691" y="862012"/>
              <a:ext cx="2666250" cy="35484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46600" y="3136357"/>
            <a:ext cx="4284074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3221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5 Tw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679" y="763"/>
            <a:ext cx="9141289" cy="5141975"/>
            <a:chOff x="678" y="762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678" y="762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60480" y="866774"/>
              <a:ext cx="2659140" cy="353779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79925" y="3250658"/>
            <a:ext cx="4343400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609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6 One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6" y="764"/>
            <a:ext cx="9141289" cy="5141975"/>
            <a:chOff x="1355" y="763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3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3575" y="871537"/>
              <a:ext cx="2691135" cy="356976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94552" y="2323431"/>
            <a:ext cx="4498623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rgbClr val="E60000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E60000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  <a:endParaRPr lang="en-GB" dirty="0"/>
          </a:p>
        </p:txBody>
      </p:sp>
      <p:pic>
        <p:nvPicPr>
          <p:cNvPr id="7" name="Picture 6" descr="New_VF_Icon_RGB_WHITE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7175" y="4547241"/>
            <a:ext cx="396000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2075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6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7" y="764"/>
            <a:ext cx="9141287" cy="5141973"/>
            <a:chOff x="1356" y="763"/>
            <a:chExt cx="9141287" cy="5141973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6" y="763"/>
              <a:ext cx="9141287" cy="514197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41289" y="871538"/>
              <a:ext cx="2680470" cy="356265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7668" y="2221660"/>
            <a:ext cx="4029508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rgbClr val="E60000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E60000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  <a:endParaRPr lang="en-GB" dirty="0"/>
          </a:p>
        </p:txBody>
      </p:sp>
      <p:pic>
        <p:nvPicPr>
          <p:cNvPr id="7" name="Picture 6" descr="New_VF_Icon_RGB_WHITE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7175" y="4547241"/>
            <a:ext cx="396000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843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7 One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1356" y="764"/>
            <a:ext cx="9141289" cy="5141975"/>
            <a:chOff x="1355" y="763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3"/>
              <a:ext cx="9141289" cy="5141975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0243" y="859632"/>
              <a:ext cx="2691135" cy="356976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96452" y="2326210"/>
            <a:ext cx="4284074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698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Vložte úroveň důvěrnosti do zápatí stránky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cs-CZ" smtClean="0"/>
              <a:t>25. ledna 2019</a:t>
            </a:r>
            <a:endParaRPr lang="en-GB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679950" y="873125"/>
            <a:ext cx="4213225" cy="36036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8927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7 Tw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695" y="763"/>
            <a:ext cx="9141289" cy="5141975"/>
            <a:chOff x="1694" y="762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694" y="762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8899" y="869156"/>
              <a:ext cx="2684025" cy="356265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70400" y="2216256"/>
            <a:ext cx="4343400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981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8 One L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5" y="762"/>
            <a:ext cx="9141291" cy="5141976"/>
            <a:chOff x="1354" y="762"/>
            <a:chExt cx="9141291" cy="5141976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4" y="762"/>
              <a:ext cx="9141291" cy="514197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6526" y="854676"/>
              <a:ext cx="2627145" cy="35484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46600" y="3136357"/>
            <a:ext cx="4346575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7968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8 Two L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6" y="764"/>
            <a:ext cx="9141289" cy="5141975"/>
            <a:chOff x="1355" y="763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3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8433" y="864394"/>
              <a:ext cx="2620035" cy="353779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14850" y="3241133"/>
            <a:ext cx="4413250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8131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9 One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5" y="762"/>
            <a:ext cx="9141291" cy="5141976"/>
            <a:chOff x="1355" y="762"/>
            <a:chExt cx="9141291" cy="5141976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2"/>
              <a:ext cx="9141291" cy="514197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49227" y="862012"/>
              <a:ext cx="2666250" cy="35484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46600" y="3136357"/>
            <a:ext cx="4346575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2855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9 Two L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2034" y="764"/>
            <a:ext cx="9141289" cy="5141975"/>
            <a:chOff x="2033" y="763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033" y="763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6789" y="866775"/>
              <a:ext cx="2655585" cy="353779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79926" y="3250658"/>
            <a:ext cx="4413250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1657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0 One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6" y="764"/>
            <a:ext cx="9141289" cy="5141975"/>
            <a:chOff x="1355" y="763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3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6565" y="864395"/>
              <a:ext cx="2662695" cy="35484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4220" y="3136357"/>
            <a:ext cx="4238955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>
                <a:solidFill>
                  <a:srgbClr val="E60000"/>
                </a:solidFill>
              </a:rPr>
              <a:t>Insert Confidentiality Level in slide footer </a:t>
            </a:r>
            <a:endParaRPr lang="en-GB" dirty="0">
              <a:solidFill>
                <a:srgbClr val="E6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5884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0 Tw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6" y="763"/>
            <a:ext cx="9141289" cy="5141975"/>
            <a:chOff x="1355" y="762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2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63269" y="869156"/>
              <a:ext cx="2652030" cy="353779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87545" y="3250658"/>
            <a:ext cx="4305630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>
                <a:solidFill>
                  <a:srgbClr val="E60000"/>
                </a:solidFill>
              </a:rPr>
              <a:t>Insert Confidentiality Level in slide footer </a:t>
            </a:r>
            <a:endParaRPr lang="en-GB" dirty="0">
              <a:solidFill>
                <a:srgbClr val="E6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582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1 One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2034" y="764"/>
            <a:ext cx="9141289" cy="5141975"/>
            <a:chOff x="2033" y="763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033" y="763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5227" y="864394"/>
              <a:ext cx="2470725" cy="35484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46600" y="3136357"/>
            <a:ext cx="4284074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0052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1 Tw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6" y="763"/>
            <a:ext cx="9141289" cy="5141975"/>
            <a:chOff x="1355" y="762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2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9967" y="869156"/>
              <a:ext cx="2460060" cy="353779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79925" y="3250658"/>
            <a:ext cx="4343400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rgbClr val="FFFFFF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8836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2 One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6" y="763"/>
            <a:ext cx="9141289" cy="5141975"/>
            <a:chOff x="1355" y="762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2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27850" y="857250"/>
              <a:ext cx="2282310" cy="356976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3588" y="2323431"/>
            <a:ext cx="4200770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rgbClr val="E60000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E60000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41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11" name="Footer Placeholder 8">
            <a:extLst>
              <a:ext uri="{FF2B5EF4-FFF2-40B4-BE49-F238E27FC236}">
                <a16:creationId xmlns:a16="http://schemas.microsoft.com/office/drawing/2014/main" xmlns="" id="{D1105C41-D204-8D43-B124-4676BAA339E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53395" y="4712099"/>
            <a:ext cx="2087880" cy="238889"/>
          </a:xfrm>
        </p:spPr>
        <p:txBody>
          <a:bodyPr/>
          <a:lstStyle/>
          <a:p>
            <a:pPr lvl="0" algn="l"/>
            <a:r>
              <a:rPr lang="en-GB" smtClean="0">
                <a:solidFill>
                  <a:schemeClr val="tx1"/>
                </a:solidFill>
              </a:rPr>
              <a:t>Vložte úroveň důvěrnosti do zápatí stránky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Date Placeholder 2">
            <a:extLst>
              <a:ext uri="{FF2B5EF4-FFF2-40B4-BE49-F238E27FC236}">
                <a16:creationId xmlns:a16="http://schemas.microsoft.com/office/drawing/2014/main" xmlns="" id="{2BC326D7-88E5-9349-8E8C-6D5A0C21D93F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6137275" y="4712099"/>
            <a:ext cx="2133600" cy="238889"/>
          </a:xfrm>
        </p:spPr>
        <p:txBody>
          <a:bodyPr/>
          <a:lstStyle/>
          <a:p>
            <a:r>
              <a:rPr lang="cs-CZ" smtClean="0"/>
              <a:t>25. ledna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33853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2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7" y="764"/>
            <a:ext cx="9141287" cy="5141973"/>
            <a:chOff x="1356" y="763"/>
            <a:chExt cx="9141287" cy="5141973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6" y="763"/>
              <a:ext cx="9141287" cy="514197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37034" y="864394"/>
              <a:ext cx="2271645" cy="356265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7668" y="2221660"/>
            <a:ext cx="4029508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rgbClr val="E60000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E60000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4401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3 One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679" y="764"/>
            <a:ext cx="9141289" cy="5141975"/>
            <a:chOff x="678" y="763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678" y="763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45216" y="847724"/>
              <a:ext cx="2691135" cy="356976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98650" y="2286585"/>
            <a:ext cx="3735464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rgbClr val="FFFFFF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rgbClr val="FFFFFF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0523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3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678" y="764"/>
            <a:ext cx="9141289" cy="5141975"/>
            <a:chOff x="677" y="763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677" y="763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1689" y="850107"/>
              <a:ext cx="2684025" cy="355910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0949" y="2215310"/>
            <a:ext cx="2932085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rgbClr val="FFFFFF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rgbClr val="FFFFFF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352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4 One L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5" y="762"/>
            <a:ext cx="9141291" cy="5141976"/>
            <a:chOff x="1354" y="762"/>
            <a:chExt cx="9141291" cy="5141976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4" y="762"/>
              <a:ext cx="9141291" cy="514197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41858" y="869156"/>
              <a:ext cx="2669805" cy="35484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46601" y="3136357"/>
            <a:ext cx="4346575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549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4 Two L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6" y="764"/>
            <a:ext cx="9141289" cy="5141975"/>
            <a:chOff x="1355" y="763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3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49572" y="873919"/>
              <a:ext cx="2659140" cy="353779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71975" y="3253833"/>
            <a:ext cx="4413250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6417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5 One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695" y="764"/>
            <a:ext cx="9141289" cy="5141975"/>
            <a:chOff x="1694" y="763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694" y="763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48737" y="859632"/>
              <a:ext cx="2666250" cy="35484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46600" y="3136357"/>
            <a:ext cx="4284074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>
                <a:solidFill>
                  <a:srgbClr val="E60000"/>
                </a:solidFill>
              </a:rPr>
              <a:t>Insert Confidentiality Level in slide footer </a:t>
            </a:r>
            <a:endParaRPr lang="en-GB" dirty="0">
              <a:solidFill>
                <a:srgbClr val="E6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4783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5 Tw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2034" y="763"/>
            <a:ext cx="9141289" cy="5141975"/>
            <a:chOff x="2033" y="762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033" y="762"/>
              <a:ext cx="9141289" cy="5141975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7393" y="866776"/>
              <a:ext cx="2659140" cy="353779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79925" y="3250658"/>
            <a:ext cx="4343400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>
                <a:solidFill>
                  <a:srgbClr val="E60000"/>
                </a:solidFill>
              </a:rPr>
              <a:t>Insert Confidentiality Level in slide footer </a:t>
            </a:r>
            <a:endParaRPr lang="en-GB" dirty="0">
              <a:solidFill>
                <a:srgbClr val="E6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7665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0 One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1355" y="763"/>
            <a:ext cx="9141288" cy="5141975"/>
            <a:chOff x="1355" y="762"/>
            <a:chExt cx="9141288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2"/>
              <a:ext cx="9141288" cy="5141975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5955" y="861748"/>
              <a:ext cx="2691135" cy="356976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4700122" y="2323431"/>
            <a:ext cx="4200770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319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0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1358" y="764"/>
            <a:ext cx="9141285" cy="5141973"/>
            <a:chOff x="1357" y="763"/>
            <a:chExt cx="9141285" cy="5141973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7" y="763"/>
              <a:ext cx="9141285" cy="5141973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9510" y="866472"/>
              <a:ext cx="2684025" cy="356265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4703600" y="2221660"/>
            <a:ext cx="4029508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6003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1 One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5" y="762"/>
            <a:ext cx="9141288" cy="5141974"/>
            <a:chOff x="1355" y="762"/>
            <a:chExt cx="9141288" cy="5141974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2"/>
              <a:ext cx="9141288" cy="5141974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5161" y="877094"/>
              <a:ext cx="2691135" cy="343833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5004923" y="2323431"/>
            <a:ext cx="4137721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9" name="Picture 8" descr="New_VF_Icon_RGB_WHITE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7175" y="4547241"/>
            <a:ext cx="396000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658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11/22/2019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51201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1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8" y="763"/>
            <a:ext cx="9141285" cy="5141972"/>
            <a:chOff x="1357" y="763"/>
            <a:chExt cx="9141285" cy="5141972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7" y="763"/>
              <a:ext cx="9141285" cy="5141972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7128" y="879475"/>
              <a:ext cx="2684025" cy="342768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5004000" y="2221660"/>
            <a:ext cx="4029508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9" name="Picture 8" descr="New_VF_Icon_RGB_WHITE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7175" y="4547241"/>
            <a:ext cx="396000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7795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2 One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>
            <a:off x="0" y="763"/>
            <a:ext cx="9141288" cy="5141975"/>
            <a:chOff x="0" y="762"/>
            <a:chExt cx="9141288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762"/>
              <a:ext cx="9141288" cy="5141975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5955" y="861751"/>
              <a:ext cx="2691135" cy="356976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3396" y="2286585"/>
            <a:ext cx="4229705" cy="461912"/>
          </a:xfrm>
        </p:spPr>
        <p:txBody>
          <a:bodyPr anchor="t" anchorCtr="0">
            <a:noAutofit/>
          </a:bodyPr>
          <a:lstStyle>
            <a:lvl1pPr algn="r">
              <a:lnSpc>
                <a:spcPct val="90000"/>
              </a:lnSpc>
              <a:defRPr sz="30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rgbClr val="E60000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E60000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  <a:endParaRPr lang="en-GB" dirty="0"/>
          </a:p>
        </p:txBody>
      </p:sp>
      <p:pic>
        <p:nvPicPr>
          <p:cNvPr id="11" name="Picture 10" descr="New_VF_Icon_RGB_WHITE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7175" y="4547241"/>
            <a:ext cx="396000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6054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2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1355" y="763"/>
            <a:ext cx="9141288" cy="5141975"/>
            <a:chOff x="1355" y="762"/>
            <a:chExt cx="9141288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2"/>
              <a:ext cx="9141288" cy="5141975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42515" y="858898"/>
              <a:ext cx="2684025" cy="356265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1900234" y="2215310"/>
            <a:ext cx="2765429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rgbClr val="E60000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E60000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  <a:endParaRPr lang="en-GB" dirty="0"/>
          </a:p>
        </p:txBody>
      </p:sp>
      <p:pic>
        <p:nvPicPr>
          <p:cNvPr id="11" name="Picture 10" descr="New_VF_Icon_RGB_WHITE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7175" y="4547241"/>
            <a:ext cx="396000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0837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3 One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1355" y="762"/>
            <a:ext cx="9141288" cy="5141974"/>
            <a:chOff x="1355" y="762"/>
            <a:chExt cx="9141288" cy="5141974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2"/>
              <a:ext cx="9141288" cy="514197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5955" y="861748"/>
              <a:ext cx="2691135" cy="356976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4852522" y="2323431"/>
            <a:ext cx="4200770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5064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3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1358" y="763"/>
            <a:ext cx="9141285" cy="5141972"/>
            <a:chOff x="1357" y="763"/>
            <a:chExt cx="9141285" cy="5141972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7" y="763"/>
              <a:ext cx="9141285" cy="5141972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9510" y="866472"/>
              <a:ext cx="2684025" cy="356265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4865525" y="2221660"/>
            <a:ext cx="4029508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9959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6 One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6" y="764"/>
            <a:ext cx="9141289" cy="5141975"/>
            <a:chOff x="1355" y="763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3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3257" y="850105"/>
              <a:ext cx="2691135" cy="356265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240" y="2286585"/>
            <a:ext cx="4124554" cy="461912"/>
          </a:xfrm>
        </p:spPr>
        <p:txBody>
          <a:bodyPr anchor="t" anchorCtr="0">
            <a:noAutofit/>
          </a:bodyPr>
          <a:lstStyle>
            <a:lvl1pPr algn="r">
              <a:lnSpc>
                <a:spcPct val="90000"/>
              </a:lnSpc>
              <a:defRPr sz="30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rgbClr val="E60000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E60000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3955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6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6" y="764"/>
            <a:ext cx="9141289" cy="5141975"/>
            <a:chOff x="1355" y="763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3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9510" y="854871"/>
              <a:ext cx="2684025" cy="355200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4" y="2215310"/>
            <a:ext cx="2765429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rgbClr val="E60000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E60000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97680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7 One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6" y="763"/>
            <a:ext cx="9141289" cy="5141975"/>
            <a:chOff x="1355" y="762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2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62493" y="847724"/>
              <a:ext cx="2669805" cy="357331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4955" y="2286585"/>
            <a:ext cx="4124554" cy="461912"/>
          </a:xfrm>
        </p:spPr>
        <p:txBody>
          <a:bodyPr anchor="t" anchorCtr="0">
            <a:noAutofit/>
          </a:bodyPr>
          <a:lstStyle>
            <a:lvl1pPr algn="r">
              <a:lnSpc>
                <a:spcPct val="90000"/>
              </a:lnSpc>
              <a:defRPr sz="30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rgbClr val="E60000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E60000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37011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7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6" y="763"/>
            <a:ext cx="9141289" cy="5141975"/>
            <a:chOff x="1355" y="762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2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6715" y="854869"/>
              <a:ext cx="2659140" cy="3559105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4" y="2215310"/>
            <a:ext cx="2765429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rgbClr val="E60000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E60000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88276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8 One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6" y="763"/>
            <a:ext cx="9141289" cy="5141975"/>
            <a:chOff x="1355" y="762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2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49815" y="856290"/>
              <a:ext cx="2691135" cy="348806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395" y="2286585"/>
            <a:ext cx="4210655" cy="461912"/>
          </a:xfrm>
        </p:spPr>
        <p:txBody>
          <a:bodyPr anchor="t" anchorCtr="0">
            <a:noAutofit/>
          </a:bodyPr>
          <a:lstStyle>
            <a:lvl1pPr algn="r">
              <a:lnSpc>
                <a:spcPct val="90000"/>
              </a:lnSpc>
              <a:defRPr sz="30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rgbClr val="E60000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E60000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128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Ic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0178" y="1904688"/>
            <a:ext cx="1315110" cy="13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58954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8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6" y="763"/>
            <a:ext cx="9141289" cy="5141975"/>
            <a:chOff x="1355" y="762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2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42515" y="862012"/>
              <a:ext cx="2684025" cy="348096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4" y="2215310"/>
            <a:ext cx="2765429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rgbClr val="E60000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E60000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5440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9 One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5" y="762"/>
            <a:ext cx="9141291" cy="5141976"/>
            <a:chOff x="1354" y="762"/>
            <a:chExt cx="9141291" cy="5141976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4" y="762"/>
              <a:ext cx="9141291" cy="514197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48398" y="881063"/>
              <a:ext cx="2666250" cy="35484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41877" y="3136357"/>
            <a:ext cx="4051298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7" name="Picture 6" descr="New_VF_Icon_RGB_WHITE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7175" y="4547241"/>
            <a:ext cx="396000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24125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9 Two L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6" y="764"/>
            <a:ext cx="9141289" cy="5141975"/>
            <a:chOff x="1355" y="763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3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5693" y="883444"/>
              <a:ext cx="2659140" cy="353779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41876" y="3250658"/>
            <a:ext cx="4051300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7" name="Picture 6" descr="New_VF_Icon_RGB_WHITE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7175" y="4547241"/>
            <a:ext cx="396000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09964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4 One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1355" y="762"/>
            <a:ext cx="9141288" cy="5141974"/>
            <a:chOff x="1355" y="762"/>
            <a:chExt cx="9141288" cy="5141974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2"/>
              <a:ext cx="9141288" cy="514197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5955" y="861748"/>
              <a:ext cx="2691135" cy="356976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4700122" y="2323431"/>
            <a:ext cx="4200770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56332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4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1358" y="763"/>
            <a:ext cx="9141285" cy="5141972"/>
            <a:chOff x="1357" y="763"/>
            <a:chExt cx="9141285" cy="5141972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7" y="763"/>
              <a:ext cx="9141285" cy="5141972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9510" y="866472"/>
              <a:ext cx="2684025" cy="356265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4703600" y="2221660"/>
            <a:ext cx="4029508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41297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Red One L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0552" y="848203"/>
            <a:ext cx="2703177" cy="3600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31947" y="2810636"/>
            <a:ext cx="4130679" cy="504862"/>
          </a:xfrm>
        </p:spPr>
        <p:txBody>
          <a:bodyPr anchor="ctr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81585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Red Two L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733" y="857294"/>
            <a:ext cx="2678032" cy="3578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2" y="2830627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rgbClr val="FFFFFF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rgbClr val="FFFFFF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GB"/>
              <a:t>Insert Confidentiality Level in slide footer 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295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One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7462" y="861505"/>
            <a:ext cx="2693190" cy="35866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31947" y="2810636"/>
            <a:ext cx="4130679" cy="504862"/>
          </a:xfrm>
        </p:spPr>
        <p:txBody>
          <a:bodyPr anchor="ctr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>
                <a:solidFill>
                  <a:srgbClr val="E60000"/>
                </a:solidFill>
              </a:rPr>
              <a:t>Insert Confidentiality Level in slide footer </a:t>
            </a:r>
            <a:endParaRPr lang="en-GB" dirty="0">
              <a:solidFill>
                <a:srgbClr val="E6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13168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2581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2" y="2830627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>
                <a:solidFill>
                  <a:srgbClr val="E60000"/>
                </a:solidFill>
              </a:rPr>
              <a:t>Insert Confidentiality Level in slide footer </a:t>
            </a:r>
            <a:endParaRPr lang="en-GB" dirty="0">
              <a:solidFill>
                <a:srgbClr val="E6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11832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6" y="205979"/>
            <a:ext cx="6538913" cy="66747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7607F-D0CB-4AC6-9566-046428C59115}" type="datetime3">
              <a:rPr lang="en-US">
                <a:solidFill>
                  <a:srgbClr val="000000"/>
                </a:solidFill>
              </a:rPr>
              <a:pPr/>
              <a:t>22 November 2019</a:t>
            </a:fld>
            <a:endParaRPr dirty="0">
              <a:solidFill>
                <a:srgbClr val="0000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srgbClr val="000000"/>
                </a:solidFill>
              </a:rPr>
              <a:t>Insert Confidentiality Level in slide footer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6" y="873458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42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d Ic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0178" y="1904688"/>
            <a:ext cx="1315110" cy="13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5150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>
                <a:solidFill>
                  <a:srgbClr val="000000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406781-6558-4EBC-BD9F-FE5D24C6349C}" type="datetime3">
              <a:rPr lang="en-US">
                <a:solidFill>
                  <a:srgbClr val="000000"/>
                </a:solidFill>
              </a:rPr>
              <a:pPr/>
              <a:t>22 November 2019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679951" y="873126"/>
            <a:ext cx="4213225" cy="36036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250826" y="873126"/>
            <a:ext cx="4213225" cy="360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182127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>
                <a:solidFill>
                  <a:srgbClr val="000000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406781-6558-4EBC-BD9F-FE5D24C6349C}" type="datetime3">
              <a:rPr lang="en-US">
                <a:solidFill>
                  <a:srgbClr val="000000"/>
                </a:solidFill>
              </a:rPr>
              <a:pPr/>
              <a:t>22 November 2019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1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9"/>
          </p:nvPr>
        </p:nvSpPr>
        <p:spPr>
          <a:xfrm>
            <a:off x="250826" y="873126"/>
            <a:ext cx="4213225" cy="360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5341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5962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5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>
                <a:solidFill>
                  <a:srgbClr val="000000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FA8D524-68A2-4395-A4A6-55646E807998}" type="datetime3">
              <a:rPr lang="en-US">
                <a:solidFill>
                  <a:srgbClr val="000000"/>
                </a:solidFill>
              </a:rPr>
              <a:pPr/>
              <a:t>22 November 2019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6" y="1572728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3" y="1572728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292636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>
                <a:solidFill>
                  <a:srgbClr val="000000"/>
                </a:solidFill>
              </a:rPr>
              <a:t>Insert Confidentiality Level in slide footer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98EC4B5-C5C0-4868-8B1B-C1C1A69B394D}" type="datetime3">
              <a:rPr lang="en-US">
                <a:solidFill>
                  <a:srgbClr val="000000"/>
                </a:solidFill>
              </a:rPr>
              <a:pPr/>
              <a:t>22 November 2019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54071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>
                <a:solidFill>
                  <a:srgbClr val="000000"/>
                </a:solidFill>
              </a:rPr>
              <a:t>Insert Confidentiality Level in slide footer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05957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Speechm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2206" y="819063"/>
            <a:ext cx="2258446" cy="30420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1350" y="2046818"/>
            <a:ext cx="2841625" cy="829733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24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>
                <a:solidFill>
                  <a:srgbClr val="FFFFFF"/>
                </a:solidFill>
              </a:rPr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8E5E15-47D5-4EB1-AD9F-8AB61C797329}" type="datetime3">
              <a:rPr lang="en-US" smtClean="0">
                <a:solidFill>
                  <a:srgbClr val="FFFFFF"/>
                </a:solidFill>
              </a:rPr>
              <a:pPr/>
              <a:t>22 November 2019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" y="143933"/>
            <a:ext cx="4419599" cy="328506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33200" spc="-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90224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hite Speechm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806" y="819106"/>
            <a:ext cx="2258413" cy="304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1350" y="2046818"/>
            <a:ext cx="2841625" cy="829733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2400" b="1" cap="none" baseline="0">
                <a:solidFill>
                  <a:schemeClr val="accent1"/>
                </a:solidFill>
                <a:latin typeface="Vodafone Rg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>
                <a:solidFill>
                  <a:srgbClr val="000000"/>
                </a:solidFill>
              </a:rPr>
              <a:t>Insert Confidentiality Level in slide footer 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8E5E15-47D5-4EB1-AD9F-8AB61C797329}" type="datetime3">
              <a:rPr lang="en-US" smtClean="0">
                <a:solidFill>
                  <a:srgbClr val="000000"/>
                </a:solidFill>
              </a:rPr>
              <a:pPr/>
              <a:t>22 November 2019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" y="143933"/>
            <a:ext cx="4419599" cy="328506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33200" spc="-10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56681943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4050" y="1930142"/>
            <a:ext cx="4429125" cy="105038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30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>
                <a:solidFill>
                  <a:srgbClr val="FFFFFF"/>
                </a:solidFill>
              </a:rPr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8E5E15-47D5-4EB1-AD9F-8AB61C797329}" type="datetime3">
              <a:rPr lang="en-US" smtClean="0">
                <a:solidFill>
                  <a:srgbClr val="FFFFFF"/>
                </a:solidFill>
              </a:rPr>
              <a:pPr/>
              <a:t>22 November 2019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" y="143933"/>
            <a:ext cx="4419599" cy="328506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33200" spc="-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30165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4050" y="1930142"/>
            <a:ext cx="4429126" cy="105038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3000" b="1" cap="none" baseline="0">
                <a:solidFill>
                  <a:schemeClr val="accent1"/>
                </a:solidFill>
                <a:latin typeface="Vodafone Rg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>
                <a:solidFill>
                  <a:srgbClr val="000000"/>
                </a:solidFill>
              </a:rPr>
              <a:t>Insert Confidentiality Level in slide footer 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8E5E15-47D5-4EB1-AD9F-8AB61C797329}" type="datetime3">
              <a:rPr lang="en-US" smtClean="0">
                <a:solidFill>
                  <a:srgbClr val="000000"/>
                </a:solidFill>
              </a:rPr>
              <a:pPr/>
              <a:t>22 November 2019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" y="143933"/>
            <a:ext cx="4419599" cy="328506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33200" spc="-10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4592758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1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4x3 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>
                <a:solidFill>
                  <a:srgbClr val="FFFFFF"/>
                </a:solidFill>
              </a:rPr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D5AC188-290C-4949-8FC0-898609ABB1F0}" type="datetime3">
              <a:rPr lang="en-US" smtClean="0">
                <a:solidFill>
                  <a:srgbClr val="FFFFFF"/>
                </a:solidFill>
              </a:rPr>
              <a:pPr/>
              <a:t>22 November 2019</a:t>
            </a:fld>
            <a:endParaRPr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8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 One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4" y="762"/>
            <a:ext cx="9141290" cy="5141976"/>
            <a:chOff x="1354" y="762"/>
            <a:chExt cx="9141290" cy="5141976"/>
          </a:xfrm>
        </p:grpSpPr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4" y="762"/>
              <a:ext cx="9141290" cy="514197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4007" y="851877"/>
              <a:ext cx="2684831" cy="3573176"/>
            </a:xfrm>
            <a:prstGeom prst="rect">
              <a:avLst/>
            </a:prstGeom>
          </p:spPr>
        </p:pic>
      </p:grp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46600" y="3136357"/>
            <a:ext cx="4346575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90467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6" y="266400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16x9 video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>
                <a:solidFill>
                  <a:srgbClr val="FFFFFF"/>
                </a:solidFill>
              </a:rPr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>
                <a:solidFill>
                  <a:srgbClr val="FFFFFF"/>
                </a:solidFill>
              </a:rPr>
              <a:pPr/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AD9EA54-4CB4-474C-A174-137EC7F36B9E}" type="datetime3">
              <a:rPr lang="en-US" smtClean="0">
                <a:solidFill>
                  <a:srgbClr val="FFFFFF"/>
                </a:solidFill>
              </a:rPr>
              <a:pPr/>
              <a:t>22 November 2019</a:t>
            </a:fld>
            <a:endParaRPr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60954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263342192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051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1 Two L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1356" y="764"/>
            <a:ext cx="9141289" cy="5141975"/>
            <a:chOff x="1355" y="763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355" y="763"/>
              <a:ext cx="9141289" cy="51419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66518" y="882456"/>
              <a:ext cx="2662695" cy="353779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79926" y="3250658"/>
            <a:ext cx="4413250" cy="641893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927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 2 One L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1356" y="764"/>
            <a:ext cx="9141289" cy="5141975"/>
            <a:chOff x="1355" y="763"/>
            <a:chExt cx="9141289" cy="5141975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355" y="763"/>
              <a:ext cx="9141289" cy="5141975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58752" y="854869"/>
              <a:ext cx="2666250" cy="35484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46600" y="3136357"/>
            <a:ext cx="4346575" cy="461912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30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 dirty="0"/>
              <a:t>Click to edit Master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7" y="4039361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  <a:latin typeface="Vodafone Rg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>
                <a:solidFill>
                  <a:srgbClr val="FFFFFF"/>
                </a:solidFill>
              </a:rPr>
              <a:t>Insert Confidentiality Level in slide footer 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46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2.xml"/><Relationship Id="rId26" Type="http://schemas.openxmlformats.org/officeDocument/2006/relationships/slideLayout" Target="../slideLayouts/slideLayout30.xml"/><Relationship Id="rId39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25.xml"/><Relationship Id="rId34" Type="http://schemas.openxmlformats.org/officeDocument/2006/relationships/slideLayout" Target="../slideLayouts/slideLayout38.xml"/><Relationship Id="rId42" Type="http://schemas.openxmlformats.org/officeDocument/2006/relationships/slideLayout" Target="../slideLayouts/slideLayout46.xml"/><Relationship Id="rId47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4.xml"/><Relationship Id="rId55" Type="http://schemas.openxmlformats.org/officeDocument/2006/relationships/slideLayout" Target="../slideLayouts/slideLayout59.xml"/><Relationship Id="rId63" Type="http://schemas.openxmlformats.org/officeDocument/2006/relationships/slideLayout" Target="../slideLayouts/slideLayout67.xml"/><Relationship Id="rId68" Type="http://schemas.openxmlformats.org/officeDocument/2006/relationships/slideLayout" Target="../slideLayouts/slideLayout72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33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24" Type="http://schemas.openxmlformats.org/officeDocument/2006/relationships/slideLayout" Target="../slideLayouts/slideLayout28.xml"/><Relationship Id="rId32" Type="http://schemas.openxmlformats.org/officeDocument/2006/relationships/slideLayout" Target="../slideLayouts/slideLayout36.xml"/><Relationship Id="rId37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4.xml"/><Relationship Id="rId45" Type="http://schemas.openxmlformats.org/officeDocument/2006/relationships/slideLayout" Target="../slideLayouts/slideLayout49.xml"/><Relationship Id="rId53" Type="http://schemas.openxmlformats.org/officeDocument/2006/relationships/slideLayout" Target="../slideLayouts/slideLayout57.xml"/><Relationship Id="rId58" Type="http://schemas.openxmlformats.org/officeDocument/2006/relationships/slideLayout" Target="../slideLayouts/slideLayout62.xml"/><Relationship Id="rId66" Type="http://schemas.openxmlformats.org/officeDocument/2006/relationships/slideLayout" Target="../slideLayouts/slideLayout70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23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32.xml"/><Relationship Id="rId36" Type="http://schemas.openxmlformats.org/officeDocument/2006/relationships/slideLayout" Target="../slideLayouts/slideLayout40.xml"/><Relationship Id="rId49" Type="http://schemas.openxmlformats.org/officeDocument/2006/relationships/slideLayout" Target="../slideLayouts/slideLayout53.xml"/><Relationship Id="rId57" Type="http://schemas.openxmlformats.org/officeDocument/2006/relationships/slideLayout" Target="../slideLayouts/slideLayout61.xml"/><Relationship Id="rId61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23.xml"/><Relationship Id="rId31" Type="http://schemas.openxmlformats.org/officeDocument/2006/relationships/slideLayout" Target="../slideLayouts/slideLayout35.xml"/><Relationship Id="rId44" Type="http://schemas.openxmlformats.org/officeDocument/2006/relationships/slideLayout" Target="../slideLayouts/slideLayout48.xml"/><Relationship Id="rId52" Type="http://schemas.openxmlformats.org/officeDocument/2006/relationships/slideLayout" Target="../slideLayouts/slideLayout56.xml"/><Relationship Id="rId60" Type="http://schemas.openxmlformats.org/officeDocument/2006/relationships/slideLayout" Target="../slideLayouts/slideLayout64.xml"/><Relationship Id="rId65" Type="http://schemas.openxmlformats.org/officeDocument/2006/relationships/slideLayout" Target="../slideLayouts/slideLayout69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Relationship Id="rId22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9.xml"/><Relationship Id="rId43" Type="http://schemas.openxmlformats.org/officeDocument/2006/relationships/slideLayout" Target="../slideLayouts/slideLayout47.xml"/><Relationship Id="rId48" Type="http://schemas.openxmlformats.org/officeDocument/2006/relationships/slideLayout" Target="../slideLayouts/slideLayout52.xml"/><Relationship Id="rId56" Type="http://schemas.openxmlformats.org/officeDocument/2006/relationships/slideLayout" Target="../slideLayouts/slideLayout60.xml"/><Relationship Id="rId64" Type="http://schemas.openxmlformats.org/officeDocument/2006/relationships/slideLayout" Target="../slideLayouts/slideLayout68.xml"/><Relationship Id="rId69" Type="http://schemas.openxmlformats.org/officeDocument/2006/relationships/theme" Target="../theme/theme2.xml"/><Relationship Id="rId8" Type="http://schemas.openxmlformats.org/officeDocument/2006/relationships/slideLayout" Target="../slideLayouts/slideLayout12.xml"/><Relationship Id="rId51" Type="http://schemas.openxmlformats.org/officeDocument/2006/relationships/slideLayout" Target="../slideLayouts/slideLayout55.xml"/><Relationship Id="rId3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5" Type="http://schemas.openxmlformats.org/officeDocument/2006/relationships/slideLayout" Target="../slideLayouts/slideLayout29.xml"/><Relationship Id="rId33" Type="http://schemas.openxmlformats.org/officeDocument/2006/relationships/slideLayout" Target="../slideLayouts/slideLayout37.xml"/><Relationship Id="rId38" Type="http://schemas.openxmlformats.org/officeDocument/2006/relationships/slideLayout" Target="../slideLayouts/slideLayout42.xml"/><Relationship Id="rId46" Type="http://schemas.openxmlformats.org/officeDocument/2006/relationships/slideLayout" Target="../slideLayouts/slideLayout50.xml"/><Relationship Id="rId59" Type="http://schemas.openxmlformats.org/officeDocument/2006/relationships/slideLayout" Target="../slideLayouts/slideLayout63.xml"/><Relationship Id="rId67" Type="http://schemas.openxmlformats.org/officeDocument/2006/relationships/slideLayout" Target="../slideLayouts/slideLayout71.xml"/><Relationship Id="rId20" Type="http://schemas.openxmlformats.org/officeDocument/2006/relationships/slideLayout" Target="../slideLayouts/slideLayout24.xml"/><Relationship Id="rId41" Type="http://schemas.openxmlformats.org/officeDocument/2006/relationships/slideLayout" Target="../slideLayouts/slideLayout45.xml"/><Relationship Id="rId54" Type="http://schemas.openxmlformats.org/officeDocument/2006/relationships/slideLayout" Target="../slideLayouts/slideLayout58.xml"/><Relationship Id="rId62" Type="http://schemas.openxmlformats.org/officeDocument/2006/relationships/slideLayout" Target="../slideLayouts/slideLayout66.xml"/><Relationship Id="rId70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smtClean="0"/>
              <a:t>Vložte úroveň důvěrnosti do zápatí stránky 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21336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/>
            </a:lvl1pPr>
          </a:lstStyle>
          <a:p>
            <a:r>
              <a:rPr lang="cs-CZ" smtClean="0"/>
              <a:t>25. ledna 2019</a:t>
            </a:r>
            <a:endParaRPr lang="en-US" dirty="0"/>
          </a:p>
        </p:txBody>
      </p:sp>
      <p:sp>
        <p:nvSpPr>
          <p:cNvPr id="9" name="Slide Number Placeholder 3"/>
          <p:cNvSpPr txBox="1">
            <a:spLocks/>
          </p:cNvSpPr>
          <p:nvPr userDrawn="1"/>
        </p:nvSpPr>
        <p:spPr>
          <a:xfrm>
            <a:off x="4361883" y="4701377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706" r:id="rId2"/>
    <p:sldLayoutId id="2147483783" r:id="rId3"/>
    <p:sldLayoutId id="2147483853" r:id="rId4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3117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1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9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8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6" y="4713137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>
                <a:solidFill>
                  <a:srgbClr val="000000"/>
                </a:solidFill>
              </a:rPr>
              <a:pPr/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100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>
                <a:solidFill>
                  <a:srgbClr val="000000"/>
                </a:solidFill>
              </a:rPr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100"/>
            <a:ext cx="21336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/>
            </a:lvl1pPr>
          </a:lstStyle>
          <a:p>
            <a:fld id="{AD47607F-D0CB-4AC6-9566-046428C59115}" type="datetime3">
              <a:rPr lang="en-US">
                <a:solidFill>
                  <a:srgbClr val="000000"/>
                </a:solidFill>
              </a:rPr>
              <a:pPr/>
              <a:t>22 November 2019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178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800" r:id="rId16"/>
    <p:sldLayoutId id="2147483801" r:id="rId17"/>
    <p:sldLayoutId id="2147483802" r:id="rId18"/>
    <p:sldLayoutId id="2147483803" r:id="rId19"/>
    <p:sldLayoutId id="2147483804" r:id="rId20"/>
    <p:sldLayoutId id="2147483805" r:id="rId21"/>
    <p:sldLayoutId id="2147483806" r:id="rId22"/>
    <p:sldLayoutId id="2147483807" r:id="rId23"/>
    <p:sldLayoutId id="2147483808" r:id="rId24"/>
    <p:sldLayoutId id="2147483809" r:id="rId25"/>
    <p:sldLayoutId id="2147483810" r:id="rId26"/>
    <p:sldLayoutId id="2147483811" r:id="rId27"/>
    <p:sldLayoutId id="2147483812" r:id="rId28"/>
    <p:sldLayoutId id="2147483813" r:id="rId29"/>
    <p:sldLayoutId id="2147483814" r:id="rId30"/>
    <p:sldLayoutId id="2147483815" r:id="rId31"/>
    <p:sldLayoutId id="2147483816" r:id="rId32"/>
    <p:sldLayoutId id="2147483817" r:id="rId33"/>
    <p:sldLayoutId id="2147483818" r:id="rId34"/>
    <p:sldLayoutId id="2147483819" r:id="rId35"/>
    <p:sldLayoutId id="2147483820" r:id="rId36"/>
    <p:sldLayoutId id="2147483821" r:id="rId37"/>
    <p:sldLayoutId id="2147483822" r:id="rId38"/>
    <p:sldLayoutId id="2147483823" r:id="rId39"/>
    <p:sldLayoutId id="2147483824" r:id="rId40"/>
    <p:sldLayoutId id="2147483825" r:id="rId41"/>
    <p:sldLayoutId id="2147483826" r:id="rId42"/>
    <p:sldLayoutId id="2147483827" r:id="rId43"/>
    <p:sldLayoutId id="2147483828" r:id="rId44"/>
    <p:sldLayoutId id="2147483829" r:id="rId45"/>
    <p:sldLayoutId id="2147483830" r:id="rId46"/>
    <p:sldLayoutId id="2147483831" r:id="rId47"/>
    <p:sldLayoutId id="2147483832" r:id="rId48"/>
    <p:sldLayoutId id="2147483833" r:id="rId49"/>
    <p:sldLayoutId id="2147483834" r:id="rId50"/>
    <p:sldLayoutId id="2147483835" r:id="rId51"/>
    <p:sldLayoutId id="2147483836" r:id="rId52"/>
    <p:sldLayoutId id="2147483837" r:id="rId53"/>
    <p:sldLayoutId id="2147483838" r:id="rId54"/>
    <p:sldLayoutId id="2147483839" r:id="rId55"/>
    <p:sldLayoutId id="2147483840" r:id="rId56"/>
    <p:sldLayoutId id="2147483841" r:id="rId57"/>
    <p:sldLayoutId id="2147483842" r:id="rId58"/>
    <p:sldLayoutId id="2147483843" r:id="rId59"/>
    <p:sldLayoutId id="2147483844" r:id="rId60"/>
    <p:sldLayoutId id="2147483845" r:id="rId61"/>
    <p:sldLayoutId id="2147483846" r:id="rId62"/>
    <p:sldLayoutId id="2147483847" r:id="rId63"/>
    <p:sldLayoutId id="2147483848" r:id="rId64"/>
    <p:sldLayoutId id="2147483849" r:id="rId65"/>
    <p:sldLayoutId id="2147483850" r:id="rId66"/>
    <p:sldLayoutId id="2147483851" r:id="rId67"/>
    <p:sldLayoutId id="2147483852" r:id="rId68"/>
  </p:sldLayoutIdLst>
  <p:hf hdr="0"/>
  <p:txStyles>
    <p:titleStyle>
      <a:lvl1pPr algn="l" defTabSz="914378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0" indent="-138110" algn="l" defTabSz="914378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54" indent="-147635" algn="l" defTabSz="914378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54" indent="146046" algn="l" defTabSz="914378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32" indent="-150809" algn="l" defTabSz="914378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378" indent="-161921" algn="l" defTabSz="914378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2" orient="horz" pos="2820">
          <p15:clr>
            <a:srgbClr val="F26B43"/>
          </p15:clr>
        </p15:guide>
        <p15:guide id="3" pos="5602">
          <p15:clr>
            <a:srgbClr val="F26B43"/>
          </p15:clr>
        </p15:guide>
        <p15:guide id="4" pos="2812">
          <p15:clr>
            <a:srgbClr val="F26B43"/>
          </p15:clr>
        </p15:guide>
        <p15:guide id="5" pos="2948">
          <p15:clr>
            <a:srgbClr val="F26B43"/>
          </p15:clr>
        </p15:guide>
        <p15:guide id="6" orient="horz" pos="55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iot-analytics.com/" TargetMode="External"/><Relationship Id="rId5" Type="http://schemas.openxmlformats.org/officeDocument/2006/relationships/hyperlink" Target="http://wef.ch/IoT4D" TargetMode="External"/><Relationship Id="rId4" Type="http://schemas.openxmlformats.org/officeDocument/2006/relationships/hyperlink" Target="https://www.vlada.cz/assets/ppov/udrzitelny-rozvoj/Strategicky_ramec_Ceska_republika_2030-compressed-_1_.pdf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7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4125" y="2778369"/>
            <a:ext cx="4339652" cy="703356"/>
          </a:xfrm>
        </p:spPr>
        <p:txBody>
          <a:bodyPr/>
          <a:lstStyle/>
          <a:p>
            <a:r>
              <a:rPr lang="cs-CZ" sz="2400" dirty="0" smtClean="0">
                <a:solidFill>
                  <a:schemeClr val="bg1"/>
                </a:solidFill>
              </a:rPr>
              <a:t>INTERNET VĚCÍ (IoT</a:t>
            </a:r>
            <a:r>
              <a:rPr lang="cs-CZ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</a:t>
            </a:r>
            <a:r>
              <a:rPr lang="cs-CZ" sz="2400" dirty="0" smtClean="0">
                <a:solidFill>
                  <a:schemeClr val="bg1"/>
                </a:solidFill>
              </a:rPr>
              <a:t/>
            </a:r>
            <a:br>
              <a:rPr lang="cs-CZ" sz="2400" dirty="0" smtClean="0">
                <a:solidFill>
                  <a:schemeClr val="bg1"/>
                </a:solidFill>
              </a:rPr>
            </a:br>
            <a:r>
              <a:rPr lang="cs-CZ" sz="2400" dirty="0" smtClean="0">
                <a:solidFill>
                  <a:schemeClr val="bg1"/>
                </a:solidFill>
              </a:rPr>
              <a:t>nejen chytrý, ale i udržitelný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756" y="4039847"/>
            <a:ext cx="3440357" cy="725709"/>
          </a:xfrm>
        </p:spPr>
        <p:txBody>
          <a:bodyPr anchor="t"/>
          <a:lstStyle/>
          <a:p>
            <a:r>
              <a:rPr lang="cs-CZ" sz="1600" b="1" dirty="0" smtClean="0">
                <a:solidFill>
                  <a:schemeClr val="bg1"/>
                </a:solidFill>
              </a:rPr>
              <a:t>Adriana Dergam</a:t>
            </a:r>
          </a:p>
          <a:p>
            <a:pPr>
              <a:spcAft>
                <a:spcPts val="0"/>
              </a:spcAft>
            </a:pPr>
            <a:r>
              <a:rPr lang="cs-CZ" b="1" dirty="0">
                <a:solidFill>
                  <a:schemeClr val="bg1"/>
                </a:solidFill>
              </a:rPr>
              <a:t>Ř</a:t>
            </a:r>
            <a:r>
              <a:rPr lang="cs-CZ" b="1" dirty="0" smtClean="0">
                <a:solidFill>
                  <a:schemeClr val="bg1"/>
                </a:solidFill>
              </a:rPr>
              <a:t>editelka korporátní komunikace  a </a:t>
            </a:r>
          </a:p>
          <a:p>
            <a:pPr>
              <a:spcAft>
                <a:spcPts val="0"/>
              </a:spcAft>
            </a:pPr>
            <a:r>
              <a:rPr lang="cs-CZ" b="1" dirty="0" smtClean="0">
                <a:solidFill>
                  <a:schemeClr val="bg1"/>
                </a:solidFill>
              </a:rPr>
              <a:t>Udržitelného podnikání</a:t>
            </a:r>
          </a:p>
          <a:p>
            <a:pPr>
              <a:spcAft>
                <a:spcPts val="0"/>
              </a:spcAft>
            </a:pPr>
            <a:r>
              <a:rPr lang="cs-CZ" b="1" dirty="0" smtClean="0">
                <a:solidFill>
                  <a:schemeClr val="bg1"/>
                </a:solidFill>
              </a:rPr>
              <a:t>22. 11. 2019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38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160" y="216652"/>
            <a:ext cx="8392160" cy="416560"/>
          </a:xfrm>
        </p:spPr>
        <p:txBody>
          <a:bodyPr/>
          <a:lstStyle/>
          <a:p>
            <a:r>
              <a:rPr lang="cs-CZ" dirty="0" smtClean="0"/>
              <a:t>Více než Digitální Česko </a:t>
            </a:r>
            <a:r>
              <a:rPr lang="en-US" dirty="0"/>
              <a:t>| </a:t>
            </a:r>
            <a:r>
              <a:rPr lang="cs-CZ" dirty="0" smtClean="0"/>
              <a:t>IoT PRO UDRŽITELNOU BUDOUCNOST</a:t>
            </a:r>
            <a:endParaRPr lang="cs-C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>
                <a:solidFill>
                  <a:srgbClr val="000000"/>
                </a:solidFill>
              </a:rPr>
              <a:pPr/>
              <a:t>2</a:t>
            </a:fld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750"/>
          <a:stretch/>
        </p:blipFill>
        <p:spPr>
          <a:xfrm>
            <a:off x="3760718" y="1710929"/>
            <a:ext cx="5383282" cy="3430697"/>
          </a:xfrm>
        </p:spPr>
      </p:pic>
      <p:sp>
        <p:nvSpPr>
          <p:cNvPr id="10" name="TextBox 9"/>
          <p:cNvSpPr txBox="1"/>
          <p:nvPr/>
        </p:nvSpPr>
        <p:spPr>
          <a:xfrm>
            <a:off x="269842" y="831290"/>
            <a:ext cx="8649306" cy="64071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cs-CZ" i="1" dirty="0" smtClean="0"/>
              <a:t>Internet věcí </a:t>
            </a:r>
            <a:r>
              <a:rPr lang="en-US" i="1" dirty="0" smtClean="0"/>
              <a:t>(IoT</a:t>
            </a:r>
            <a:r>
              <a:rPr lang="en-US" i="1" dirty="0"/>
              <a:t>) </a:t>
            </a:r>
            <a:r>
              <a:rPr lang="cs-CZ" i="1" dirty="0" smtClean="0"/>
              <a:t>je jednou ze tří technologií s největším dopadem do roku 2030.</a:t>
            </a:r>
          </a:p>
          <a:p>
            <a:pPr algn="ctr"/>
            <a:r>
              <a:rPr lang="cs-CZ" sz="1400" dirty="0" smtClean="0"/>
              <a:t>Studie </a:t>
            </a:r>
            <a:r>
              <a:rPr lang="en-US" sz="1400" dirty="0" smtClean="0"/>
              <a:t>McKinsey</a:t>
            </a:r>
            <a:r>
              <a:rPr lang="cs-CZ" sz="1400" dirty="0" smtClean="0"/>
              <a:t>, 2018</a:t>
            </a:r>
            <a:endParaRPr lang="cs-CZ" sz="1400" dirty="0" smtClean="0">
              <a:latin typeface="Vodafone Rg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3443" y="2091128"/>
            <a:ext cx="3856327" cy="131318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r>
              <a:rPr lang="cs-CZ" sz="1400" dirty="0" smtClean="0"/>
              <a:t>Většina </a:t>
            </a:r>
            <a:r>
              <a:rPr lang="en-US" sz="1400" dirty="0" smtClean="0"/>
              <a:t>IoT</a:t>
            </a:r>
            <a:r>
              <a:rPr lang="cs-CZ" sz="1400" dirty="0" smtClean="0"/>
              <a:t> projektů může přispět k plnění cílů udržitelného rozvoje </a:t>
            </a:r>
            <a:r>
              <a:rPr lang="en-US" sz="1400" dirty="0" smtClean="0"/>
              <a:t>SDGs </a:t>
            </a:r>
            <a:r>
              <a:rPr lang="cs-CZ" sz="1400" dirty="0" smtClean="0"/>
              <a:t>a </a:t>
            </a:r>
            <a:r>
              <a:rPr lang="cs-CZ" sz="1400" dirty="0" smtClean="0">
                <a:hlinkClick r:id="rId4"/>
              </a:rPr>
              <a:t>Agendy 2030</a:t>
            </a:r>
            <a:r>
              <a:rPr lang="cs-CZ" sz="1400" dirty="0" smtClean="0"/>
              <a:t>.</a:t>
            </a:r>
          </a:p>
          <a:p>
            <a:endParaRPr lang="cs-CZ" sz="1400" dirty="0"/>
          </a:p>
          <a:p>
            <a:r>
              <a:rPr lang="cs-CZ" sz="1400" dirty="0">
                <a:hlinkClick r:id="rId5"/>
              </a:rPr>
              <a:t>A</a:t>
            </a:r>
            <a:r>
              <a:rPr lang="en-US" sz="1400" dirty="0" smtClean="0">
                <a:hlinkClick r:id="rId5"/>
              </a:rPr>
              <a:t>nal</a:t>
            </a:r>
            <a:r>
              <a:rPr lang="cs-CZ" sz="1400" dirty="0" smtClean="0">
                <a:hlinkClick r:id="rId5"/>
              </a:rPr>
              <a:t>ýza</a:t>
            </a:r>
            <a:r>
              <a:rPr lang="en-US" sz="1400" dirty="0" smtClean="0">
                <a:hlinkClick r:id="rId5"/>
              </a:rPr>
              <a:t> </a:t>
            </a:r>
            <a:r>
              <a:rPr lang="cs-CZ" sz="1400" dirty="0" smtClean="0"/>
              <a:t>více než</a:t>
            </a:r>
            <a:r>
              <a:rPr lang="en-US" sz="1400" dirty="0" smtClean="0"/>
              <a:t> </a:t>
            </a:r>
            <a:r>
              <a:rPr lang="en-US" sz="1400" dirty="0"/>
              <a:t>640 IoT </a:t>
            </a:r>
            <a:r>
              <a:rPr lang="cs-CZ" sz="1400" dirty="0" smtClean="0"/>
              <a:t>využití ukázala, že </a:t>
            </a:r>
            <a:r>
              <a:rPr lang="cs-CZ" sz="1400" b="1" dirty="0" smtClean="0">
                <a:solidFill>
                  <a:srgbClr val="E60000"/>
                </a:solidFill>
              </a:rPr>
              <a:t>84 % </a:t>
            </a:r>
            <a:r>
              <a:rPr lang="cs-CZ" sz="1400" dirty="0" smtClean="0"/>
              <a:t>současné využívaných IoT technologií pomáhají plnit SDGs.  (Analýza </a:t>
            </a:r>
            <a:r>
              <a:rPr lang="en-US" sz="1400" dirty="0" smtClean="0">
                <a:hlinkClick r:id="rId6"/>
              </a:rPr>
              <a:t>IoT Analytics</a:t>
            </a:r>
            <a:r>
              <a:rPr lang="cs-CZ" sz="1400" dirty="0" smtClean="0"/>
              <a:t>)</a:t>
            </a:r>
            <a:endParaRPr lang="cs-CZ" sz="1400" dirty="0" smtClean="0">
              <a:latin typeface="Vodafone Rg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3443" y="3482939"/>
            <a:ext cx="3523839" cy="134964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 smtClean="0"/>
              <a:t>75</a:t>
            </a:r>
            <a:r>
              <a:rPr lang="en-US" sz="1400" dirty="0"/>
              <a:t>% </a:t>
            </a:r>
            <a:r>
              <a:rPr lang="cs-CZ" sz="1400" dirty="0" smtClean="0"/>
              <a:t>z těchto projektů se soustředí na 5 </a:t>
            </a:r>
            <a:r>
              <a:rPr lang="en-US" sz="1400" dirty="0" smtClean="0"/>
              <a:t>SDGs</a:t>
            </a:r>
            <a:r>
              <a:rPr lang="en-US" sz="1400" dirty="0"/>
              <a:t>:</a:t>
            </a:r>
          </a:p>
          <a:p>
            <a:r>
              <a:rPr lang="en-US" sz="1400" dirty="0" smtClean="0">
                <a:solidFill>
                  <a:srgbClr val="E60000"/>
                </a:solidFill>
              </a:rPr>
              <a:t>#</a:t>
            </a:r>
            <a:r>
              <a:rPr lang="cs-CZ" sz="1400" dirty="0" smtClean="0">
                <a:solidFill>
                  <a:srgbClr val="E60000"/>
                </a:solidFill>
              </a:rPr>
              <a:t>SDG </a:t>
            </a:r>
            <a:r>
              <a:rPr lang="en-US" sz="1400" dirty="0" smtClean="0">
                <a:solidFill>
                  <a:srgbClr val="E60000"/>
                </a:solidFill>
              </a:rPr>
              <a:t>9 (</a:t>
            </a:r>
            <a:r>
              <a:rPr lang="en-US" sz="1400" dirty="0">
                <a:solidFill>
                  <a:srgbClr val="E60000"/>
                </a:solidFill>
              </a:rPr>
              <a:t>25%)</a:t>
            </a:r>
          </a:p>
          <a:p>
            <a:r>
              <a:rPr lang="en-US" sz="1400" dirty="0" smtClean="0">
                <a:solidFill>
                  <a:srgbClr val="E60000"/>
                </a:solidFill>
              </a:rPr>
              <a:t>#</a:t>
            </a:r>
            <a:r>
              <a:rPr lang="cs-CZ" sz="1400" dirty="0" smtClean="0">
                <a:solidFill>
                  <a:srgbClr val="E60000"/>
                </a:solidFill>
              </a:rPr>
              <a:t>SDG </a:t>
            </a:r>
            <a:r>
              <a:rPr lang="en-US" sz="1400" dirty="0" smtClean="0">
                <a:solidFill>
                  <a:srgbClr val="E60000"/>
                </a:solidFill>
              </a:rPr>
              <a:t>11 (</a:t>
            </a:r>
            <a:r>
              <a:rPr lang="en-US" sz="1400" dirty="0">
                <a:solidFill>
                  <a:srgbClr val="E60000"/>
                </a:solidFill>
              </a:rPr>
              <a:t>19%)</a:t>
            </a:r>
          </a:p>
          <a:p>
            <a:r>
              <a:rPr lang="en-US" sz="1400" dirty="0" smtClean="0">
                <a:solidFill>
                  <a:srgbClr val="E60000"/>
                </a:solidFill>
              </a:rPr>
              <a:t>#</a:t>
            </a:r>
            <a:r>
              <a:rPr lang="cs-CZ" sz="1400" dirty="0" smtClean="0">
                <a:solidFill>
                  <a:srgbClr val="E60000"/>
                </a:solidFill>
              </a:rPr>
              <a:t>SDG </a:t>
            </a:r>
            <a:r>
              <a:rPr lang="en-US" sz="1400" dirty="0" smtClean="0">
                <a:solidFill>
                  <a:srgbClr val="E60000"/>
                </a:solidFill>
              </a:rPr>
              <a:t>7 (</a:t>
            </a:r>
            <a:r>
              <a:rPr lang="en-US" sz="1400" dirty="0">
                <a:solidFill>
                  <a:srgbClr val="E60000"/>
                </a:solidFill>
              </a:rPr>
              <a:t>19%)</a:t>
            </a:r>
          </a:p>
          <a:p>
            <a:r>
              <a:rPr lang="en-US" sz="1400" dirty="0" smtClean="0"/>
              <a:t>#</a:t>
            </a:r>
            <a:r>
              <a:rPr lang="cs-CZ" sz="1400" dirty="0" smtClean="0"/>
              <a:t>SDG </a:t>
            </a:r>
            <a:r>
              <a:rPr lang="en-US" sz="1400" dirty="0" smtClean="0"/>
              <a:t>3 (</a:t>
            </a:r>
            <a:r>
              <a:rPr lang="en-US" sz="1400" dirty="0"/>
              <a:t>7%)</a:t>
            </a:r>
          </a:p>
          <a:p>
            <a:r>
              <a:rPr lang="en-US" sz="1400" dirty="0" smtClean="0"/>
              <a:t>#</a:t>
            </a:r>
            <a:r>
              <a:rPr lang="cs-CZ" sz="1400" dirty="0" smtClean="0"/>
              <a:t>SDG </a:t>
            </a:r>
            <a:r>
              <a:rPr lang="en-US" sz="1400" dirty="0" smtClean="0"/>
              <a:t>12 (</a:t>
            </a:r>
            <a:r>
              <a:rPr lang="en-US" sz="1400" dirty="0"/>
              <a:t>5</a:t>
            </a:r>
            <a:r>
              <a:rPr lang="en-US" sz="1400" dirty="0" smtClean="0"/>
              <a:t>%)</a:t>
            </a:r>
            <a:endParaRPr lang="cs-CZ" sz="1400" dirty="0" smtClean="0">
              <a:latin typeface="Vodafone Rg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3443" y="1512851"/>
            <a:ext cx="5351488" cy="39615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r>
              <a:rPr lang="cs-CZ" sz="2000" b="1" dirty="0" smtClean="0"/>
              <a:t>IoT jako pomocník udržitelnosti</a:t>
            </a:r>
          </a:p>
        </p:txBody>
      </p:sp>
    </p:spTree>
    <p:extLst>
      <p:ext uri="{BB962C8B-B14F-4D97-AF65-F5344CB8AC3E}">
        <p14:creationId xmlns:p14="http://schemas.microsoft.com/office/powerpoint/2010/main" val="119693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alphaModFix amt="88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28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4667" y="127909"/>
            <a:ext cx="4240935" cy="33660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Chytrá budova a energie </a:t>
            </a:r>
            <a:r>
              <a:rPr lang="en-US" dirty="0" smtClean="0"/>
              <a:t>| SEN</a:t>
            </a:r>
            <a:r>
              <a:rPr lang="cs-CZ" dirty="0" smtClean="0"/>
              <a:t>ZORY</a:t>
            </a:r>
            <a:endParaRPr lang="cs-CZ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030" y="873457"/>
            <a:ext cx="4356782" cy="41990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4300" y="3561937"/>
            <a:ext cx="2180733" cy="1198969"/>
          </a:xfrm>
          <a:prstGeom prst="rect">
            <a:avLst/>
          </a:prstGeom>
        </p:spPr>
      </p:pic>
      <p:sp>
        <p:nvSpPr>
          <p:cNvPr id="6" name="object 26">
            <a:extLst>
              <a:ext uri="{FF2B5EF4-FFF2-40B4-BE49-F238E27FC236}">
                <a16:creationId xmlns:a16="http://schemas.microsoft.com/office/drawing/2014/main" xmlns="" id="{A564052A-1FFB-2A4F-9FE2-F204586BB296}"/>
              </a:ext>
            </a:extLst>
          </p:cNvPr>
          <p:cNvSpPr/>
          <p:nvPr/>
        </p:nvSpPr>
        <p:spPr>
          <a:xfrm>
            <a:off x="5904216" y="3518884"/>
            <a:ext cx="1884024" cy="1383051"/>
          </a:xfrm>
          <a:prstGeom prst="rect">
            <a:avLst/>
          </a:prstGeom>
          <a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25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/>
        </p:spPr>
        <p:txBody>
          <a:bodyPr wrap="square" lIns="0" tIns="0" rIns="0" bIns="0" rtlCol="0"/>
          <a:lstStyle/>
          <a:p>
            <a:endParaRPr lang="cs-CZ" sz="1350" noProof="1"/>
          </a:p>
        </p:txBody>
      </p:sp>
    </p:spTree>
    <p:extLst>
      <p:ext uri="{BB962C8B-B14F-4D97-AF65-F5344CB8AC3E}">
        <p14:creationId xmlns:p14="http://schemas.microsoft.com/office/powerpoint/2010/main" val="219300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67267" y="771993"/>
            <a:ext cx="4767414" cy="34952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r>
              <a:rPr lang="cs-CZ" sz="2000" b="1" dirty="0" smtClean="0">
                <a:solidFill>
                  <a:srgbClr val="E60000"/>
                </a:solidFill>
              </a:rPr>
              <a:t>NAŠE ZKUŠENOST V ČÍSLECH:</a:t>
            </a:r>
          </a:p>
          <a:p>
            <a:endParaRPr lang="cs-CZ" sz="2000" b="1" dirty="0" smtClean="0">
              <a:solidFill>
                <a:srgbClr val="E60000"/>
              </a:solidFill>
            </a:endParaRPr>
          </a:p>
          <a:p>
            <a:r>
              <a:rPr lang="cs-CZ" b="1" dirty="0" smtClean="0"/>
              <a:t>Úspory </a:t>
            </a:r>
            <a:r>
              <a:rPr lang="cs-CZ" b="1" dirty="0"/>
              <a:t>jsou jedním z hlavních důvodů, proč se firmy o chytrá řešení zajímají čím dál </a:t>
            </a:r>
            <a:r>
              <a:rPr lang="cs-CZ" b="1" dirty="0" smtClean="0"/>
              <a:t>více.</a:t>
            </a:r>
          </a:p>
          <a:p>
            <a:endParaRPr lang="cs-CZ" dirty="0" smtClean="0"/>
          </a:p>
          <a:p>
            <a:r>
              <a:rPr lang="cs-CZ" b="1" dirty="0" smtClean="0">
                <a:solidFill>
                  <a:srgbClr val="E60000"/>
                </a:solidFill>
              </a:rPr>
              <a:t>Neustále tak snižujeme energetickou náročnost budovy. Meziročně se nám to daří o 5–7 %. </a:t>
            </a:r>
          </a:p>
          <a:p>
            <a:endParaRPr lang="cs-CZ" dirty="0" smtClean="0"/>
          </a:p>
          <a:p>
            <a:pPr lvl="3"/>
            <a:endParaRPr lang="cs-CZ" dirty="0" smtClean="0"/>
          </a:p>
          <a:p>
            <a:pPr lvl="3"/>
            <a:endParaRPr lang="cs-CZ" sz="1600" dirty="0" smtClean="0"/>
          </a:p>
          <a:p>
            <a:pPr lvl="3"/>
            <a:r>
              <a:rPr lang="cs-CZ" sz="1600" dirty="0" smtClean="0"/>
              <a:t>Vít </a:t>
            </a:r>
            <a:r>
              <a:rPr lang="cs-CZ" sz="1600" dirty="0"/>
              <a:t>Kidery</a:t>
            </a:r>
          </a:p>
          <a:p>
            <a:pPr lvl="3"/>
            <a:r>
              <a:rPr lang="cs-CZ" sz="1600" dirty="0"/>
              <a:t>Facility &amp; Property Senior </a:t>
            </a:r>
            <a:r>
              <a:rPr lang="cs-CZ" sz="1600" dirty="0" smtClean="0"/>
              <a:t>Manager</a:t>
            </a:r>
          </a:p>
          <a:p>
            <a:pPr lvl="3"/>
            <a:r>
              <a:rPr lang="cs-CZ" sz="1600" dirty="0" smtClean="0"/>
              <a:t>Vodafone</a:t>
            </a:r>
            <a:endParaRPr lang="cs-CZ" sz="1600" dirty="0"/>
          </a:p>
          <a:p>
            <a:pPr marL="0" indent="0">
              <a:buFont typeface="Arial" pitchFamily="34" charset="0"/>
              <a:buNone/>
            </a:pPr>
            <a:endParaRPr lang="cs-CZ" dirty="0" smtClean="0">
              <a:latin typeface="Vodafone Rg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7039" y="3278692"/>
            <a:ext cx="1160040" cy="17199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270"/>
            <a:ext cx="40431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28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369" y="393357"/>
            <a:ext cx="5325515" cy="401124"/>
          </a:xfrm>
        </p:spPr>
        <p:txBody>
          <a:bodyPr/>
          <a:lstStyle/>
          <a:p>
            <a:r>
              <a:rPr lang="cs-CZ" dirty="0" smtClean="0"/>
              <a:t>IoT v zemědělství a zelené infrastruktuře</a:t>
            </a: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50825" y="1094282"/>
            <a:ext cx="4688434" cy="3382468"/>
          </a:xfrm>
        </p:spPr>
        <p:txBody>
          <a:bodyPr/>
          <a:lstStyle/>
          <a:p>
            <a:pPr fontAlgn="ctr">
              <a:lnSpc>
                <a:spcPct val="150000"/>
              </a:lnSpc>
            </a:pPr>
            <a:r>
              <a:rPr lang="cs-CZ" dirty="0"/>
              <a:t>Z</a:t>
            </a:r>
            <a:r>
              <a:rPr lang="cs-CZ" dirty="0" smtClean="0"/>
              <a:t>emědělské plodiny a půda</a:t>
            </a:r>
          </a:p>
          <a:p>
            <a:pPr fontAlgn="ctr">
              <a:lnSpc>
                <a:spcPct val="150000"/>
              </a:lnSpc>
            </a:pPr>
            <a:r>
              <a:rPr lang="cs-CZ" dirty="0" smtClean="0"/>
              <a:t>Hrozby</a:t>
            </a:r>
          </a:p>
          <a:p>
            <a:pPr lvl="1" fontAlgn="ctr">
              <a:lnSpc>
                <a:spcPct val="150000"/>
              </a:lnSpc>
            </a:pPr>
            <a:r>
              <a:rPr lang="cs-CZ" dirty="0" smtClean="0"/>
              <a:t>choroby </a:t>
            </a:r>
            <a:r>
              <a:rPr lang="cs-CZ" dirty="0"/>
              <a:t>a </a:t>
            </a:r>
            <a:r>
              <a:rPr lang="cs-CZ" dirty="0" smtClean="0"/>
              <a:t>kalamity </a:t>
            </a:r>
          </a:p>
          <a:p>
            <a:pPr lvl="1" fontAlgn="ctr">
              <a:lnSpc>
                <a:spcPct val="150000"/>
              </a:lnSpc>
            </a:pPr>
            <a:r>
              <a:rPr lang="cs-CZ" dirty="0" smtClean="0"/>
              <a:t>Znečištění </a:t>
            </a:r>
            <a:r>
              <a:rPr lang="cs-CZ" dirty="0"/>
              <a:t>- CO2 , prašnost, úniky chemikálií</a:t>
            </a:r>
          </a:p>
          <a:p>
            <a:pPr lvl="1" fontAlgn="ctr">
              <a:lnSpc>
                <a:spcPct val="150000"/>
              </a:lnSpc>
            </a:pPr>
            <a:r>
              <a:rPr lang="cs-CZ" dirty="0"/>
              <a:t>Záchranka - smart cities a </a:t>
            </a:r>
            <a:r>
              <a:rPr lang="cs-CZ" dirty="0" smtClean="0"/>
              <a:t>varovná hlášení</a:t>
            </a:r>
            <a:endParaRPr lang="cs-CZ" dirty="0"/>
          </a:p>
          <a:p>
            <a:pPr fontAlgn="ctr">
              <a:lnSpc>
                <a:spcPct val="150000"/>
              </a:lnSpc>
            </a:pPr>
            <a:r>
              <a:rPr lang="cs-CZ" dirty="0" smtClean="0"/>
              <a:t>Města:</a:t>
            </a:r>
            <a:endParaRPr lang="cs-CZ" dirty="0"/>
          </a:p>
          <a:p>
            <a:pPr lvl="1" fontAlgn="ctr">
              <a:lnSpc>
                <a:spcPct val="150000"/>
              </a:lnSpc>
            </a:pPr>
            <a:r>
              <a:rPr lang="cs-CZ" dirty="0"/>
              <a:t>Monitoring rozvodové infrastruktury vody - ztráty a povodně </a:t>
            </a:r>
          </a:p>
          <a:p>
            <a:pPr lvl="1" fontAlgn="ctr">
              <a:lnSpc>
                <a:spcPct val="150000"/>
              </a:lnSpc>
            </a:pPr>
            <a:r>
              <a:rPr lang="cs-CZ" dirty="0"/>
              <a:t>Adresovaná </a:t>
            </a:r>
            <a:r>
              <a:rPr lang="cs-CZ" dirty="0" smtClean="0"/>
              <a:t>péče</a:t>
            </a:r>
            <a:endParaRPr lang="cs-C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965" t="-437" r="26806" b="437"/>
          <a:stretch/>
        </p:blipFill>
        <p:spPr>
          <a:xfrm>
            <a:off x="5576340" y="-97436"/>
            <a:ext cx="3567659" cy="5240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4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81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xmlns="" id="{49280291-62E8-1B4B-BDE9-FC84F78576BB}"/>
              </a:ext>
            </a:extLst>
          </p:cNvPr>
          <p:cNvSpPr txBox="1"/>
          <p:nvPr/>
        </p:nvSpPr>
        <p:spPr>
          <a:xfrm>
            <a:off x="5051685" y="75751"/>
            <a:ext cx="4206429" cy="596235"/>
          </a:xfrm>
          <a:prstGeom prst="rect">
            <a:avLst/>
          </a:prstGeom>
          <a:noFill/>
        </p:spPr>
        <p:txBody>
          <a:bodyPr vert="horz" wrap="square" lIns="0" tIns="163749" rIns="0" bIns="0" rtlCol="0">
            <a:spAutoFit/>
          </a:bodyPr>
          <a:lstStyle/>
          <a:p>
            <a:pPr algn="ctr"/>
            <a:r>
              <a:rPr lang="cs-CZ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odafone Rg" panose="020B0606080202020204" pitchFamily="34" charset="0"/>
              </a:rPr>
              <a:t>DĚKUJI ZA POZORNOST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odafone Rg" panose="020B0606080202020204" pitchFamily="34" charset="0"/>
            </a:endParaRP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xmlns="" id="{9F537712-A153-654B-9DF7-D844C0C5967D}"/>
              </a:ext>
            </a:extLst>
          </p:cNvPr>
          <p:cNvSpPr txBox="1"/>
          <p:nvPr/>
        </p:nvSpPr>
        <p:spPr>
          <a:xfrm>
            <a:off x="-269822" y="4027345"/>
            <a:ext cx="3726308" cy="934790"/>
          </a:xfrm>
          <a:prstGeom prst="rect">
            <a:avLst/>
          </a:prstGeom>
          <a:noFill/>
        </p:spPr>
        <p:txBody>
          <a:bodyPr vert="horz" wrap="square" lIns="0" tIns="163749" rIns="0" bIns="0" rtlCol="0">
            <a:spAutoFit/>
          </a:bodyPr>
          <a:lstStyle/>
          <a:p>
            <a:pPr algn="ctr">
              <a:lnSpc>
                <a:spcPts val="3011"/>
              </a:lnSpc>
            </a:pPr>
            <a:r>
              <a:rPr lang="en-US" sz="2001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odafone Rg" panose="020B0606080202020204" pitchFamily="34" charset="0"/>
              </a:rPr>
              <a:t>Adriana Dergam</a:t>
            </a:r>
          </a:p>
          <a:p>
            <a:pPr algn="ctr">
              <a:lnSpc>
                <a:spcPts val="3011"/>
              </a:lnSpc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odafone Rg" panose="020B0606080202020204" pitchFamily="34" charset="0"/>
              </a:rPr>
              <a:t>adriana.dergam@vodafone.com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odafone Rg" panose="020B060608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19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Vodafone 2013">
    <a:dk1>
      <a:srgbClr val="000000"/>
    </a:dk1>
    <a:lt1>
      <a:srgbClr val="FFFFFF"/>
    </a:lt1>
    <a:dk2>
      <a:srgbClr val="5E2750"/>
    </a:dk2>
    <a:lt2>
      <a:srgbClr val="4A4D4E"/>
    </a:lt2>
    <a:accent1>
      <a:srgbClr val="E60000"/>
    </a:accent1>
    <a:accent2>
      <a:srgbClr val="A8B400"/>
    </a:accent2>
    <a:accent3>
      <a:srgbClr val="9C2AA0"/>
    </a:accent3>
    <a:accent4>
      <a:srgbClr val="EB9700"/>
    </a:accent4>
    <a:accent5>
      <a:srgbClr val="00B0CA"/>
    </a:accent5>
    <a:accent6>
      <a:srgbClr val="FECB00"/>
    </a:accent6>
    <a:hlink>
      <a:srgbClr val="E60000"/>
    </a:hlink>
    <a:folHlink>
      <a:srgbClr val="E6000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AA0B08428DE84CBFB3F16F826ACD64" ma:contentTypeVersion="13" ma:contentTypeDescription="Create a new document." ma:contentTypeScope="" ma:versionID="485d18155dcebc8c253b902be7ff681d">
  <xsd:schema xmlns:xsd="http://www.w3.org/2001/XMLSchema" xmlns:xs="http://www.w3.org/2001/XMLSchema" xmlns:p="http://schemas.microsoft.com/office/2006/metadata/properties" xmlns:ns1="http://schemas.microsoft.com/sharepoint/v3" xmlns:ns3="d469111c-c0b7-465e-a49c-cbb3f9a42cc3" xmlns:ns4="6548236e-da92-4f94-9442-1627a5e74ed8" targetNamespace="http://schemas.microsoft.com/office/2006/metadata/properties" ma:root="true" ma:fieldsID="21c777797d6f53b30a2d48359b920086" ns1:_="" ns3:_="" ns4:_="">
    <xsd:import namespace="http://schemas.microsoft.com/sharepoint/v3"/>
    <xsd:import namespace="d469111c-c0b7-465e-a49c-cbb3f9a42cc3"/>
    <xsd:import namespace="6548236e-da92-4f94-9442-1627a5e74ed8"/>
    <xsd:element name="properties">
      <xsd:complexType>
        <xsd:sequence>
          <xsd:element name="documentManagement">
            <xsd:complexType>
              <xsd:all>
                <xsd:element ref="ns1:_ip_UnifiedCompliancePolicyProperties" minOccurs="0"/>
                <xsd:element ref="ns1:_ip_UnifiedCompliancePolicyUIAction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69111c-c0b7-465e-a49c-cbb3f9a42c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48236e-da92-4f94-9442-1627a5e74ed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BF6DC69-9F09-43DB-92F5-FF28D9E1528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F72355-CA27-47BF-817A-401BB0CF1F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d469111c-c0b7-465e-a49c-cbb3f9a42cc3"/>
    <ds:schemaRef ds:uri="6548236e-da92-4f94-9442-1627a5e74e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4EB6173-17D0-497B-8F73-8D643C766414}">
  <ds:schemaRefs>
    <ds:schemaRef ds:uri="http://www.w3.org/XML/1998/namespace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6548236e-da92-4f94-9442-1627a5e74ed8"/>
    <ds:schemaRef ds:uri="d469111c-c0b7-465e-a49c-cbb3f9a42cc3"/>
    <ds:schemaRef ds:uri="http://schemas.microsoft.com/sharepoint/v3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</Words>
  <Application>Microsoft Office PowerPoint</Application>
  <PresentationFormat>Předvádění na obrazovce (16:9)</PresentationFormat>
  <Paragraphs>73</Paragraphs>
  <Slides>7</Slides>
  <Notes>5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7</vt:i4>
      </vt:variant>
    </vt:vector>
  </HeadingPairs>
  <TitlesOfParts>
    <vt:vector size="12" baseType="lpstr">
      <vt:lpstr>Arial</vt:lpstr>
      <vt:lpstr>Calibri</vt:lpstr>
      <vt:lpstr>Vodafone Rg</vt:lpstr>
      <vt:lpstr>Vodafone</vt:lpstr>
      <vt:lpstr>1_Vodafone</vt:lpstr>
      <vt:lpstr>INTERNET VĚCÍ (IoT): nejen chytrý, ale i udržitelný</vt:lpstr>
      <vt:lpstr>Více než Digitální Česko | IoT PRO UDRŽITELNOU BUDOUCNOST</vt:lpstr>
      <vt:lpstr>Prezentace aplikace PowerPoint</vt:lpstr>
      <vt:lpstr>Chytrá budova a energie | SENZORY</vt:lpstr>
      <vt:lpstr>Prezentace aplikace PowerPoint</vt:lpstr>
      <vt:lpstr>IoT v zemědělství a zelené infrastruktuře</vt:lpstr>
      <vt:lpstr>Prezentace aplikace PowerPoint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 Building - Sales Prezentace</dc:title>
  <dc:subject/>
  <dc:creator/>
  <cp:keywords/>
  <dc:description/>
  <cp:lastModifiedBy/>
  <cp:revision>99</cp:revision>
  <cp:lastPrinted>2011-08-30T12:20:26Z</cp:lastPrinted>
  <dcterms:created xsi:type="dcterms:W3CDTF">2013-08-14T12:09:46Z</dcterms:created>
  <dcterms:modified xsi:type="dcterms:W3CDTF">2019-11-21T23:21:33Z</dcterms:modified>
  <cp:category>PU - For Personal Usage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0x010100F5AA0B08428DE84CBFB3F16F826ACD64</vt:lpwstr>
  </property>
  <property fmtid="{D5CDD505-2E9C-101B-9397-08002B2CF9AE}" pid="4" name="WorkflowChangePath">
    <vt:lpwstr>310aebdd-dd50-4140-b984-3049cac08266,3;310aebdd-dd50-4140-b984-3049cac08266,5;824b0251-db03-4d0a-9197-716bfa41d1f0,6;824b0251-db03-4d0a-9197-716bfa41d1f0,7;824b0251-db03-4d0a-9197-716bfa41d1f0,8;824b0251-db03-4d0a-9197-716bfa41d1f0,9;824b0251-db03-4d0a-91</vt:lpwstr>
  </property>
  <property fmtid="{D5CDD505-2E9C-101B-9397-08002B2CF9AE}" pid="5" name="Cleverlance.DocumentMarking.ClassificationMark.P00">
    <vt:lpwstr>&lt;ClassificationMark xmlns:xsd="http://www.w3.org/2001/XMLSchema" xmlns:xsi="http://www.w3.org/2001/XMLSchema-instance" margin="NaN" class="PU" owner="Plzák, Lukáš, Vodafone CZ" position="BottomMiddle" marginX="0" marginY="0" classifiedOn="2019-02-25T</vt:lpwstr>
  </property>
  <property fmtid="{D5CDD505-2E9C-101B-9397-08002B2CF9AE}" pid="6" name="Cleverlance.DocumentMarking.ClassificationMark.P01">
    <vt:lpwstr>11:51:11.7860217+01:00" showPrintedBy="true" showPrintDate="true" language="en" ApplicationVersion="Microsoft PowerPoint, 15.0" addinVersion="4.5.0.0" template="Black"&gt;&lt;previousMark margin="NaN" class="C1" owner="Plzák, Lukáš, Vodafone CZ" position="</vt:lpwstr>
  </property>
  <property fmtid="{D5CDD505-2E9C-101B-9397-08002B2CF9AE}" pid="7" name="Cleverlance.DocumentMarking.ClassificationMark">
    <vt:lpwstr>￼PARTS:6</vt:lpwstr>
  </property>
  <property fmtid="{D5CDD505-2E9C-101B-9397-08002B2CF9AE}" pid="8" name="Cleverlance.DocumentMarking.ClassificationMark.P02">
    <vt:lpwstr>BottomMiddle" marginX="0" marginY="0" classifiedOn="2018-06-18T21:32:25.738215+02:00" showPrintedBy="true" showPrintDate="true" language="en" ApplicationVersion="Microsoft PowerPoint, 15.0" addinVersion="4.5.0.0" template="Black"&gt;&lt;history bulk="false</vt:lpwstr>
  </property>
  <property fmtid="{D5CDD505-2E9C-101B-9397-08002B2CF9AE}" pid="9" name="Cleverlance.DocumentMarking.ClassificationMark.P03">
    <vt:lpwstr>" class="C1 - Vodafone External" code="C1" user="Vykopalová, Lenka, Vodafone CZ" date="2019-02-21T15:07:38.258531+01:00" /&gt;&lt;history bulk="false" class="PU - For Personal Usage" code="PU" user="Plzák, Lukáš, Vodafone CZ" date="2019-02-25T11:51:25.0590</vt:lpwstr>
  </property>
  <property fmtid="{D5CDD505-2E9C-101B-9397-08002B2CF9AE}" pid="10" name="DocumentClasification">
    <vt:lpwstr>PU - For Personal Usage</vt:lpwstr>
  </property>
  <property fmtid="{D5CDD505-2E9C-101B-9397-08002B2CF9AE}" pid="11" name="DLP">
    <vt:lpwstr>DLP:Private</vt:lpwstr>
  </property>
  <property fmtid="{D5CDD505-2E9C-101B-9397-08002B2CF9AE}" pid="12" name="MSIP_Label_17da11e7-ad83-4459-98c6-12a88e2eac78_Enabled">
    <vt:lpwstr>True</vt:lpwstr>
  </property>
  <property fmtid="{D5CDD505-2E9C-101B-9397-08002B2CF9AE}" pid="13" name="MSIP_Label_17da11e7-ad83-4459-98c6-12a88e2eac78_SiteId">
    <vt:lpwstr>68283f3b-8487-4c86-adb3-a5228f18b893</vt:lpwstr>
  </property>
  <property fmtid="{D5CDD505-2E9C-101B-9397-08002B2CF9AE}" pid="14" name="MSIP_Label_17da11e7-ad83-4459-98c6-12a88e2eac78_Ref">
    <vt:lpwstr>https://api.informationprotection.azure.com/api/68283f3b-8487-4c86-adb3-a5228f18b893</vt:lpwstr>
  </property>
  <property fmtid="{D5CDD505-2E9C-101B-9397-08002B2CF9AE}" pid="15" name="MSIP_Label_17da11e7-ad83-4459-98c6-12a88e2eac78_SetBy">
    <vt:lpwstr>lukas.plzak@vodafone.com</vt:lpwstr>
  </property>
  <property fmtid="{D5CDD505-2E9C-101B-9397-08002B2CF9AE}" pid="16" name="MSIP_Label_17da11e7-ad83-4459-98c6-12a88e2eac78_SetDate">
    <vt:lpwstr>2019-02-25T11:50:45.9950217+01:00</vt:lpwstr>
  </property>
  <property fmtid="{D5CDD505-2E9C-101B-9397-08002B2CF9AE}" pid="17" name="MSIP_Label_17da11e7-ad83-4459-98c6-12a88e2eac78_Name">
    <vt:lpwstr>Non-Vodafone</vt:lpwstr>
  </property>
  <property fmtid="{D5CDD505-2E9C-101B-9397-08002B2CF9AE}" pid="18" name="MSIP_Label_17da11e7-ad83-4459-98c6-12a88e2eac78_Application">
    <vt:lpwstr>Microsoft Azure Information Protection</vt:lpwstr>
  </property>
  <property fmtid="{D5CDD505-2E9C-101B-9397-08002B2CF9AE}" pid="19" name="MSIP_Label_17da11e7-ad83-4459-98c6-12a88e2eac78_Extended_MSFT_Method">
    <vt:lpwstr>Manual</vt:lpwstr>
  </property>
  <property fmtid="{D5CDD505-2E9C-101B-9397-08002B2CF9AE}" pid="20" name="Sensitivity">
    <vt:lpwstr>Non-Vodafone</vt:lpwstr>
  </property>
  <property fmtid="{D5CDD505-2E9C-101B-9397-08002B2CF9AE}" pid="21" name="Cleverlance.DocumentMarking.ClassificationMark.P04">
    <vt:lpwstr>217+01:00" /&gt;&lt;recipients /&gt;&lt;documentOwners /&gt;&lt;/previousMark&gt;&lt;history bulk="false" class="C1 - Vodafone External" code="C1" user="Vykopalová, Lenka, Vodafone CZ" date="2019-02-21T15:07:38.258531+01:00" /&gt;&lt;history bulk="false" class="PU - For Personal </vt:lpwstr>
  </property>
  <property fmtid="{D5CDD505-2E9C-101B-9397-08002B2CF9AE}" pid="22" name="Cleverlance.DocumentMarking.ClassificationMark.P05">
    <vt:lpwstr>Usage" code="PU" user="Plzák, Lukáš, Vodafone CZ" date="2019-02-25T11:51:25.0590217+01:00" /&gt;&lt;recipients /&gt;&lt;documentOwners /&gt;&lt;/ClassificationMark&gt;</vt:lpwstr>
  </property>
</Properties>
</file>